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15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97" r:id="rId2"/>
    <p:sldId id="296" r:id="rId3"/>
    <p:sldId id="322" r:id="rId4"/>
    <p:sldId id="332" r:id="rId5"/>
    <p:sldId id="333" r:id="rId6"/>
    <p:sldId id="323" r:id="rId7"/>
    <p:sldId id="300" r:id="rId8"/>
    <p:sldId id="325" r:id="rId9"/>
    <p:sldId id="989" r:id="rId10"/>
    <p:sldId id="328" r:id="rId11"/>
    <p:sldId id="329" r:id="rId12"/>
    <p:sldId id="326" r:id="rId13"/>
    <p:sldId id="330" r:id="rId14"/>
    <p:sldId id="331" r:id="rId15"/>
    <p:sldId id="334" r:id="rId16"/>
    <p:sldId id="335" r:id="rId17"/>
    <p:sldId id="990" r:id="rId18"/>
    <p:sldId id="336" r:id="rId19"/>
    <p:sldId id="991" r:id="rId20"/>
    <p:sldId id="992" r:id="rId21"/>
    <p:sldId id="931" r:id="rId22"/>
    <p:sldId id="993" r:id="rId23"/>
    <p:sldId id="994" r:id="rId24"/>
    <p:sldId id="995" r:id="rId25"/>
    <p:sldId id="932" r:id="rId26"/>
    <p:sldId id="933" r:id="rId27"/>
    <p:sldId id="996" r:id="rId28"/>
    <p:sldId id="934" r:id="rId29"/>
    <p:sldId id="936" r:id="rId30"/>
    <p:sldId id="937" r:id="rId31"/>
    <p:sldId id="938" r:id="rId32"/>
    <p:sldId id="997" r:id="rId33"/>
    <p:sldId id="998" r:id="rId34"/>
    <p:sldId id="987" r:id="rId35"/>
    <p:sldId id="1000" r:id="rId36"/>
    <p:sldId id="939" r:id="rId37"/>
    <p:sldId id="940" r:id="rId38"/>
    <p:sldId id="942" r:id="rId39"/>
    <p:sldId id="981" r:id="rId40"/>
    <p:sldId id="982" r:id="rId41"/>
    <p:sldId id="983" r:id="rId42"/>
    <p:sldId id="999" r:id="rId43"/>
    <p:sldId id="954" r:id="rId44"/>
    <p:sldId id="955" r:id="rId45"/>
    <p:sldId id="956" r:id="rId46"/>
    <p:sldId id="957" r:id="rId47"/>
    <p:sldId id="958" r:id="rId48"/>
    <p:sldId id="959" r:id="rId49"/>
    <p:sldId id="960" r:id="rId50"/>
    <p:sldId id="961" r:id="rId51"/>
    <p:sldId id="962" r:id="rId52"/>
    <p:sldId id="963" r:id="rId53"/>
    <p:sldId id="964" r:id="rId54"/>
    <p:sldId id="965" r:id="rId55"/>
    <p:sldId id="966" r:id="rId56"/>
    <p:sldId id="967" r:id="rId57"/>
    <p:sldId id="849" r:id="rId58"/>
    <p:sldId id="985" r:id="rId59"/>
    <p:sldId id="861" r:id="rId60"/>
    <p:sldId id="862" r:id="rId61"/>
    <p:sldId id="750" r:id="rId62"/>
    <p:sldId id="845" r:id="rId63"/>
    <p:sldId id="753" r:id="rId64"/>
    <p:sldId id="770" r:id="rId65"/>
    <p:sldId id="848" r:id="rId66"/>
    <p:sldId id="986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1"/>
    <p:restoredTop sz="94966"/>
  </p:normalViewPr>
  <p:slideViewPr>
    <p:cSldViewPr snapToGrid="0">
      <p:cViewPr varScale="1">
        <p:scale>
          <a:sx n="121" d="100"/>
          <a:sy n="121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FE20F7-A9A5-4675-BEDF-0264C3E1D8CB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1154E-B762-4802-A36D-577794403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7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c73387256_0_1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dc73387256_0_1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00"/>
              <a:buFont typeface="Merriweather Sans"/>
              <a:buNone/>
            </a:pPr>
            <a:endParaRPr dirty="0"/>
          </a:p>
        </p:txBody>
      </p:sp>
      <p:sp>
        <p:nvSpPr>
          <p:cNvPr id="302" name="Google Shape;302;gdc73387256_0_15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94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0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376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38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55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16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84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4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3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0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  <a:latin typeface="Helvetica" pitchFamily="2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84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644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107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78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898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CC9163-7EC6-4747-8782-88871FDBE12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pPr marL="0" marR="0" lvl="0" indent="0" algn="r" defTabSz="98980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661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68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64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46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Rewards are distributed and propagate from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0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10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98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77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92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78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15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40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951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604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47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2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541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546A54-71DD-48C4-8071-9DA185745F9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6779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96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45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739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924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62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I want to find out the optimal path to solve this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83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/>
              <a:t>We define solution here using notion policy.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9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3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ffectLst/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7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154E-B762-4802-A36D-5777944032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8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29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1_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 txBox="1">
            <a:spLocks noGrp="1"/>
          </p:cNvSpPr>
          <p:nvPr>
            <p:ph type="sldNum" idx="12"/>
          </p:nvPr>
        </p:nvSpPr>
        <p:spPr>
          <a:xfrm>
            <a:off x="11964939" y="553344"/>
            <a:ext cx="372000" cy="3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None/>
              <a:defRPr sz="186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264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339" y="365125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173" y="1825625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199" y="6492875"/>
            <a:ext cx="2743200" cy="365125"/>
          </a:xfrm>
        </p:spPr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31DBD6C6-6D76-7D4F-B3EC-2B5E8B6B25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3F19F-AC03-4367-8ABA-F665A012BB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23636"/>
            <a:ext cx="838199" cy="5935554"/>
          </a:xfrm>
          <a:prstGeom prst="rect">
            <a:avLst/>
          </a:prstGeom>
        </p:spPr>
      </p:pic>
      <p:pic>
        <p:nvPicPr>
          <p:cNvPr id="9" name="Picture 4" descr="Partners | Halmstad University Solar Team">
            <a:extLst>
              <a:ext uri="{FF2B5EF4-FFF2-40B4-BE49-F238E27FC236}">
                <a16:creationId xmlns:a16="http://schemas.microsoft.com/office/drawing/2014/main" id="{86DC1A1B-A419-BB51-BBE3-1B5EA44F9F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643"/>
            <a:ext cx="881770" cy="105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12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0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31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1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01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826599-1ACA-4C2A-B504-3E05D2356E94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01E88-4203-45DB-9DA3-D499D460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3" Type="http://schemas.openxmlformats.org/officeDocument/2006/relationships/tags" Target="../tags/tag6.xml"/><Relationship Id="rId7" Type="http://schemas.openxmlformats.org/officeDocument/2006/relationships/image" Target="../media/image54.png"/><Relationship Id="rId12" Type="http://schemas.openxmlformats.org/officeDocument/2006/relationships/image" Target="../media/image5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3.jpg"/><Relationship Id="rId11" Type="http://schemas.openxmlformats.org/officeDocument/2006/relationships/image" Target="../media/image54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9.xml"/><Relationship Id="rId7" Type="http://schemas.openxmlformats.org/officeDocument/2006/relationships/image" Target="../media/image5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5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3.jp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10.png"/><Relationship Id="rId4" Type="http://schemas.openxmlformats.org/officeDocument/2006/relationships/image" Target="../media/image570.png"/><Relationship Id="rId9" Type="http://schemas.openxmlformats.org/officeDocument/2006/relationships/image" Target="../media/image60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12" Type="http://schemas.openxmlformats.org/officeDocument/2006/relationships/image" Target="../media/image7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0.png"/><Relationship Id="rId11" Type="http://schemas.openxmlformats.org/officeDocument/2006/relationships/image" Target="../media/image76.png"/><Relationship Id="rId5" Type="http://schemas.openxmlformats.org/officeDocument/2006/relationships/image" Target="../media/image23.jpg"/><Relationship Id="rId10" Type="http://schemas.openxmlformats.org/officeDocument/2006/relationships/image" Target="../media/image75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7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9.png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82.png"/><Relationship Id="rId4" Type="http://schemas.openxmlformats.org/officeDocument/2006/relationships/image" Target="../media/image8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3.xml"/><Relationship Id="rId7" Type="http://schemas.openxmlformats.org/officeDocument/2006/relationships/image" Target="../media/image2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3.jp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7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5"/>
          <p:cNvSpPr/>
          <p:nvPr/>
        </p:nvSpPr>
        <p:spPr>
          <a:xfrm>
            <a:off x="0" y="1183067"/>
            <a:ext cx="12192000" cy="36792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28625" dist="19050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chemeClr val="accent1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85"/>
          <p:cNvSpPr txBox="1"/>
          <p:nvPr/>
        </p:nvSpPr>
        <p:spPr>
          <a:xfrm>
            <a:off x="163967" y="2075149"/>
            <a:ext cx="11864000" cy="1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2500"/>
            </a:pPr>
            <a:r>
              <a:rPr lang="en-GB" sz="48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Artificial Intelligence</a:t>
            </a:r>
          </a:p>
          <a:p>
            <a:pPr algn="ctr">
              <a:buClr>
                <a:srgbClr val="000000"/>
              </a:buClr>
              <a:buSzPts val="2500"/>
            </a:pPr>
            <a:r>
              <a:rPr lang="en-GB" sz="4400" b="1" dirty="0">
                <a:solidFill>
                  <a:srgbClr val="FFFFFF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Lecture 6: Markov Decision Processes</a:t>
            </a:r>
            <a:endParaRPr sz="4400" dirty="0">
              <a:solidFill>
                <a:srgbClr val="FFFFFF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cxnSp>
        <p:nvCxnSpPr>
          <p:cNvPr id="310" name="Google Shape;310;p85"/>
          <p:cNvCxnSpPr/>
          <p:nvPr/>
        </p:nvCxnSpPr>
        <p:spPr>
          <a:xfrm>
            <a:off x="-25400" y="5215167"/>
            <a:ext cx="12230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85"/>
          <p:cNvCxnSpPr/>
          <p:nvPr/>
        </p:nvCxnSpPr>
        <p:spPr>
          <a:xfrm>
            <a:off x="-25400" y="6184900"/>
            <a:ext cx="12230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Halmstad University » Swedish Chamber of Commerce Taipei">
            <a:extLst>
              <a:ext uri="{FF2B5EF4-FFF2-40B4-BE49-F238E27FC236}">
                <a16:creationId xmlns:a16="http://schemas.microsoft.com/office/drawing/2014/main" id="{38D9C466-F65D-9142-C6FA-8810057A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" y="5025328"/>
            <a:ext cx="3585939" cy="134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Academia | Pica4x6">
            <a:extLst>
              <a:ext uri="{FF2B5EF4-FFF2-40B4-BE49-F238E27FC236}">
                <a16:creationId xmlns:a16="http://schemas.microsoft.com/office/drawing/2014/main" id="{762657CF-0467-CF90-5C78-A3451A5D79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Comic Sans MS" panose="030F0902030302020204" pitchFamily="66" charset="0"/>
                <a:ea typeface="ＭＳ Ｐゴシック" pitchFamily="34" charset="-128"/>
              </a:rPr>
              <a:t>State Transition Matrix</a:t>
            </a:r>
            <a:br>
              <a:rPr lang="en-GB" sz="4000" dirty="0">
                <a:latin typeface="Comic Sans MS" panose="030F0902030302020204" pitchFamily="66" charset="0"/>
                <a:ea typeface="ＭＳ Ｐゴシック" pitchFamily="34" charset="-128"/>
              </a:rPr>
            </a:br>
            <a:endParaRPr lang="en-SE" sz="40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A997F-DF8B-AE37-BB9B-CB11A38D8044}"/>
              </a:ext>
            </a:extLst>
          </p:cNvPr>
          <p:cNvSpPr txBox="1"/>
          <p:nvPr/>
        </p:nvSpPr>
        <p:spPr>
          <a:xfrm>
            <a:off x="1324098" y="1581362"/>
            <a:ext cx="9434946" cy="830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68580">
              <a:lnSpc>
                <a:spcPct val="102600"/>
              </a:lnSpc>
              <a:spcBef>
                <a:spcPts val="55"/>
              </a:spcBef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B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en-GB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GB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400" i="1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successor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GB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400" i="1" baseline="27777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GB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GB" sz="2400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 </a:t>
            </a:r>
            <a:r>
              <a:rPr lang="en-GB" sz="24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3EC90-92FE-B001-F3A2-2C86E2E90770}"/>
              </a:ext>
            </a:extLst>
          </p:cNvPr>
          <p:cNvSpPr txBox="1"/>
          <p:nvPr/>
        </p:nvSpPr>
        <p:spPr>
          <a:xfrm>
            <a:off x="1016838" y="3074703"/>
            <a:ext cx="10888175" cy="830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marR="40005">
              <a:lnSpc>
                <a:spcPct val="102600"/>
              </a:lnSpc>
              <a:spcBef>
                <a:spcPts val="1100"/>
              </a:spcBef>
            </a:pP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transition matrix P defines transition probabilities from all states s to all successor states s’,</a:t>
            </a:r>
          </a:p>
        </p:txBody>
      </p:sp>
      <p:pic>
        <p:nvPicPr>
          <p:cNvPr id="17" name="Picture 16" descr="Chart&#10;&#10;Description automatically generated with low confidence">
            <a:extLst>
              <a:ext uri="{FF2B5EF4-FFF2-40B4-BE49-F238E27FC236}">
                <a16:creationId xmlns:a16="http://schemas.microsoft.com/office/drawing/2014/main" id="{BB9BCF8A-1E60-051F-C328-52AB6B029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84" y="2149076"/>
            <a:ext cx="5216323" cy="950400"/>
          </a:xfrm>
          <a:prstGeom prst="rect">
            <a:avLst/>
          </a:prstGeom>
        </p:spPr>
      </p:pic>
      <p:pic>
        <p:nvPicPr>
          <p:cNvPr id="19" name="Picture 18" descr="Table&#10;&#10;Description automatically generated with low confidence">
            <a:extLst>
              <a:ext uri="{FF2B5EF4-FFF2-40B4-BE49-F238E27FC236}">
                <a16:creationId xmlns:a16="http://schemas.microsoft.com/office/drawing/2014/main" id="{3A0C2E20-D9EA-265C-858C-8A5200D2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592" y="3813345"/>
            <a:ext cx="6776341" cy="264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2AB72B-0E31-273C-5D8C-6F5C488ABAF8}"/>
              </a:ext>
            </a:extLst>
          </p:cNvPr>
          <p:cNvSpPr/>
          <p:nvPr/>
        </p:nvSpPr>
        <p:spPr>
          <a:xfrm>
            <a:off x="4797631" y="4506686"/>
            <a:ext cx="2933205" cy="528452"/>
          </a:xfrm>
          <a:prstGeom prst="rect">
            <a:avLst/>
          </a:prstGeom>
          <a:solidFill>
            <a:schemeClr val="accent4">
              <a:lumMod val="40000"/>
              <a:lumOff val="6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0BAED-BE94-B0A1-71B5-9CA46E3E6BA7}"/>
              </a:ext>
            </a:extLst>
          </p:cNvPr>
          <p:cNvSpPr txBox="1"/>
          <p:nvPr/>
        </p:nvSpPr>
        <p:spPr>
          <a:xfrm>
            <a:off x="8223662" y="4586246"/>
            <a:ext cx="110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Sums to 1</a:t>
            </a:r>
          </a:p>
        </p:txBody>
      </p:sp>
    </p:spTree>
    <p:extLst>
      <p:ext uri="{BB962C8B-B14F-4D97-AF65-F5344CB8AC3E}">
        <p14:creationId xmlns:p14="http://schemas.microsoft.com/office/powerpoint/2010/main" val="420905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2"/>
            <a:ext cx="10515600" cy="1324094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Comic Sans MS" panose="030F0902030302020204" pitchFamily="66" charset="0"/>
                <a:ea typeface="ＭＳ Ｐゴシック" pitchFamily="34" charset="-128"/>
              </a:rPr>
              <a:t>Markov Process</a:t>
            </a:r>
            <a:endParaRPr lang="en-SE" sz="40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A2DD5623-BC41-0D18-C32A-9154FCC6B346}"/>
              </a:ext>
            </a:extLst>
          </p:cNvPr>
          <p:cNvGrpSpPr/>
          <p:nvPr/>
        </p:nvGrpSpPr>
        <p:grpSpPr>
          <a:xfrm>
            <a:off x="1453514" y="2328781"/>
            <a:ext cx="9284970" cy="3442998"/>
            <a:chOff x="-817938" y="1214026"/>
            <a:chExt cx="9284970" cy="4258501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29229EF4-8776-75EB-2D4E-1B79E6EBF670}"/>
                </a:ext>
              </a:extLst>
            </p:cNvPr>
            <p:cNvSpPr/>
            <p:nvPr/>
          </p:nvSpPr>
          <p:spPr>
            <a:xfrm>
              <a:off x="-817938" y="1496156"/>
              <a:ext cx="9284970" cy="3976371"/>
            </a:xfrm>
            <a:custGeom>
              <a:avLst/>
              <a:gdLst/>
              <a:ahLst/>
              <a:cxnLst/>
              <a:rect l="l" t="t" r="r" b="b"/>
              <a:pathLst>
                <a:path w="9284970" h="3976370">
                  <a:moveTo>
                    <a:pt x="0" y="0"/>
                  </a:moveTo>
                  <a:lnTo>
                    <a:pt x="0" y="3976105"/>
                  </a:lnTo>
                  <a:lnTo>
                    <a:pt x="9284633" y="3976105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FDFAB9B-B631-AF88-0496-8EA3E1E5CB49}"/>
                </a:ext>
              </a:extLst>
            </p:cNvPr>
            <p:cNvSpPr/>
            <p:nvPr/>
          </p:nvSpPr>
          <p:spPr>
            <a:xfrm>
              <a:off x="10141" y="1275054"/>
              <a:ext cx="2023212" cy="629920"/>
            </a:xfrm>
            <a:custGeom>
              <a:avLst/>
              <a:gdLst/>
              <a:ahLst/>
              <a:cxnLst/>
              <a:rect l="l" t="t" r="r" b="b"/>
              <a:pathLst>
                <a:path w="6036309" h="629919">
                  <a:moveTo>
                    <a:pt x="6036039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6036039" y="629417"/>
                  </a:lnTo>
                  <a:lnTo>
                    <a:pt x="6036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89DAD945-C5F7-F1FC-3E69-E842E74DFB6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1991" y="1214026"/>
              <a:ext cx="642132" cy="629417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51D46990-7DC4-6584-7EBE-C9DF1AD40ED4}"/>
              </a:ext>
            </a:extLst>
          </p:cNvPr>
          <p:cNvSpPr txBox="1"/>
          <p:nvPr/>
        </p:nvSpPr>
        <p:spPr>
          <a:xfrm>
            <a:off x="1639461" y="2347529"/>
            <a:ext cx="9063801" cy="314188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40"/>
              </a:spcBef>
              <a:tabLst>
                <a:tab pos="2444115" algn="l"/>
              </a:tabLst>
            </a:pPr>
            <a:r>
              <a:rPr sz="2500" b="1" spc="80" dirty="0">
                <a:solidFill>
                  <a:srgbClr val="008000"/>
                </a:solidFill>
                <a:latin typeface="Calibri"/>
                <a:cs typeface="Calibri"/>
              </a:rPr>
              <a:t>Definition: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marL="45720">
              <a:lnSpc>
                <a:spcPct val="150000"/>
              </a:lnSpc>
              <a:spcBef>
                <a:spcPts val="254"/>
              </a:spcBef>
            </a:pPr>
            <a:r>
              <a:rPr lang="en-GB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Markov Process is a tuple (S,P)</a:t>
            </a:r>
          </a:p>
          <a:p>
            <a:pPr marL="845820" lvl="1" indent="-342900">
              <a:lnSpc>
                <a:spcPct val="150000"/>
              </a:lnSpc>
              <a:spcBef>
                <a:spcPts val="254"/>
              </a:spcBef>
              <a:buFont typeface="Arial" panose="020B0604020202020204" pitchFamily="34" charset="0"/>
              <a:buChar char="•"/>
            </a:pPr>
            <a:r>
              <a:rPr lang="en-GB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is a (finite) set of states</a:t>
            </a:r>
          </a:p>
          <a:p>
            <a:pPr marL="845820" lvl="1" indent="-342900">
              <a:lnSpc>
                <a:spcPct val="150000"/>
              </a:lnSpc>
              <a:spcBef>
                <a:spcPts val="254"/>
              </a:spcBef>
              <a:buFont typeface="Arial" panose="020B0604020202020204" pitchFamily="34" charset="0"/>
              <a:buChar char="•"/>
            </a:pPr>
            <a:r>
              <a:rPr lang="en-GB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is a state transition probability matrix,</a:t>
            </a:r>
          </a:p>
          <a:p>
            <a:pPr marL="45720">
              <a:lnSpc>
                <a:spcPct val="100000"/>
              </a:lnSpc>
              <a:spcBef>
                <a:spcPts val="254"/>
              </a:spcBef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F9821-AB57-C0A9-35D8-38092C47B73E}"/>
              </a:ext>
            </a:extLst>
          </p:cNvPr>
          <p:cNvSpPr txBox="1"/>
          <p:nvPr/>
        </p:nvSpPr>
        <p:spPr>
          <a:xfrm>
            <a:off x="1564099" y="1231320"/>
            <a:ext cx="93830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Markov process is a memoryless </a:t>
            </a:r>
            <a:r>
              <a:rPr lang="en-GB" sz="2000" u="sng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process</a:t>
            </a:r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i.e. a </a:t>
            </a:r>
            <a:r>
              <a:rPr lang="en-GB" sz="2000" b="1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 of random states </a:t>
            </a:r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000" baseline="-25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,S</a:t>
            </a:r>
            <a:r>
              <a:rPr lang="en-GB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 </a:t>
            </a:r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en-GB" sz="2000" b="1" i="1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Markov property</a:t>
            </a:r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932B2D13-D175-6384-E43F-0A93094D6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01" y="4743834"/>
            <a:ext cx="5201186" cy="94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61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50A1F3-A1AF-1198-A0C1-590FAB670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56" y="880970"/>
            <a:ext cx="6174072" cy="5096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B20B3-DCCA-C020-62EF-9D97C9EBF0D5}"/>
              </a:ext>
            </a:extLst>
          </p:cNvPr>
          <p:cNvSpPr txBox="1"/>
          <p:nvPr/>
        </p:nvSpPr>
        <p:spPr>
          <a:xfrm>
            <a:off x="7607644" y="1184240"/>
            <a:ext cx="4143004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Markov Chain starting from S1 = Class 1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C2 C3 Pass Sleep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FB FB C1 C2 Sleep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C2 C3 Pub C2 C3 Pass Sleep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FB FB C1 C2 C3 Pub C1 FB FB FB C1 C2 C3 Pub C2 Sleep</a:t>
            </a:r>
          </a:p>
          <a:p>
            <a:endParaRPr lang="en-GB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2B3540-8849-1235-C70D-3CD45BC3E8A2}"/>
              </a:ext>
            </a:extLst>
          </p:cNvPr>
          <p:cNvGrpSpPr/>
          <p:nvPr/>
        </p:nvGrpSpPr>
        <p:grpSpPr>
          <a:xfrm>
            <a:off x="6567976" y="4265115"/>
            <a:ext cx="5182672" cy="2504005"/>
            <a:chOff x="6567976" y="4265115"/>
            <a:chExt cx="5182672" cy="2504005"/>
          </a:xfrm>
        </p:grpSpPr>
        <p:pic>
          <p:nvPicPr>
            <p:cNvPr id="9" name="Picture 8" descr="Calendar&#10;&#10;Description automatically generated">
              <a:extLst>
                <a:ext uri="{FF2B5EF4-FFF2-40B4-BE49-F238E27FC236}">
                  <a16:creationId xmlns:a16="http://schemas.microsoft.com/office/drawing/2014/main" id="{043875BD-F585-BA1A-F73A-0DED3D5FE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76" y="4265115"/>
              <a:ext cx="5182672" cy="217683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111F66-DEB4-40A1-31CC-E988AD427C7E}"/>
                </a:ext>
              </a:extLst>
            </p:cNvPr>
            <p:cNvSpPr txBox="1"/>
            <p:nvPr/>
          </p:nvSpPr>
          <p:spPr>
            <a:xfrm>
              <a:off x="7813964" y="6399788"/>
              <a:ext cx="3461658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GB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Markov Chain Transition Matrix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4400" dirty="0">
                <a:latin typeface="Comic Sans MS" panose="030F0902030302020204" pitchFamily="66" charset="0"/>
                <a:ea typeface="ＭＳ Ｐゴシック" pitchFamily="34" charset="-128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67631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4400" dirty="0">
                <a:latin typeface="Comic Sans MS" panose="030F0902030302020204" pitchFamily="66" charset="0"/>
                <a:ea typeface="ＭＳ Ｐゴシック" pitchFamily="34" charset="-128"/>
              </a:rPr>
              <a:t>Markov Reward Process</a:t>
            </a: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53E2A19A-3463-52CE-CB92-E853CFFB700C}"/>
              </a:ext>
            </a:extLst>
          </p:cNvPr>
          <p:cNvGrpSpPr/>
          <p:nvPr/>
        </p:nvGrpSpPr>
        <p:grpSpPr>
          <a:xfrm>
            <a:off x="1453531" y="1745669"/>
            <a:ext cx="9284970" cy="4451689"/>
            <a:chOff x="440862" y="1326214"/>
            <a:chExt cx="9284970" cy="4291078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0E4CFD47-BE34-CEB4-D71A-A1007A67F38C}"/>
                </a:ext>
              </a:extLst>
            </p:cNvPr>
            <p:cNvSpPr/>
            <p:nvPr/>
          </p:nvSpPr>
          <p:spPr>
            <a:xfrm>
              <a:off x="440862" y="1640922"/>
              <a:ext cx="9284970" cy="3976370"/>
            </a:xfrm>
            <a:custGeom>
              <a:avLst/>
              <a:gdLst/>
              <a:ahLst/>
              <a:cxnLst/>
              <a:rect l="l" t="t" r="r" b="b"/>
              <a:pathLst>
                <a:path w="9284970" h="3976370">
                  <a:moveTo>
                    <a:pt x="0" y="0"/>
                  </a:moveTo>
                  <a:lnTo>
                    <a:pt x="0" y="3976105"/>
                  </a:lnTo>
                  <a:lnTo>
                    <a:pt x="9284633" y="3976105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32AFF31E-7ACC-E136-5C46-DD8FBEECB9D4}"/>
                </a:ext>
              </a:extLst>
            </p:cNvPr>
            <p:cNvSpPr/>
            <p:nvPr/>
          </p:nvSpPr>
          <p:spPr>
            <a:xfrm>
              <a:off x="568017" y="1326214"/>
              <a:ext cx="2379735" cy="629920"/>
            </a:xfrm>
            <a:custGeom>
              <a:avLst/>
              <a:gdLst/>
              <a:ahLst/>
              <a:cxnLst/>
              <a:rect l="l" t="t" r="r" b="b"/>
              <a:pathLst>
                <a:path w="6036309" h="629919">
                  <a:moveTo>
                    <a:pt x="6036039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6036039" y="629417"/>
                  </a:lnTo>
                  <a:lnTo>
                    <a:pt x="6036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8D117B9A-6FAA-1E93-6BB7-A7B396D17E1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1326214"/>
              <a:ext cx="642132" cy="629417"/>
            </a:xfrm>
            <a:prstGeom prst="rect">
              <a:avLst/>
            </a:prstGeom>
          </p:spPr>
        </p:pic>
      </p:grpSp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CBDA3310-3585-2903-492B-EBB21D11F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275" y="4298509"/>
            <a:ext cx="5201186" cy="947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7">
                <a:extLst>
                  <a:ext uri="{FF2B5EF4-FFF2-40B4-BE49-F238E27FC236}">
                    <a16:creationId xmlns:a16="http://schemas.microsoft.com/office/drawing/2014/main" id="{5BEBC41F-8C6B-376D-3CFC-2D4663C5C43C}"/>
                  </a:ext>
                </a:extLst>
              </p:cNvPr>
              <p:cNvSpPr txBox="1"/>
              <p:nvPr/>
            </p:nvSpPr>
            <p:spPr>
              <a:xfrm>
                <a:off x="1547513" y="1837604"/>
                <a:ext cx="9063801" cy="4095993"/>
              </a:xfrm>
              <a:prstGeom prst="rect">
                <a:avLst/>
              </a:prstGeom>
            </p:spPr>
            <p:txBody>
              <a:bodyPr vert="horz" wrap="square" lIns="0" tIns="17780" rIns="0" bIns="0" rtlCol="0">
                <a:spAutoFit/>
              </a:bodyPr>
              <a:lstStyle/>
              <a:p>
                <a:pPr marL="743585">
                  <a:lnSpc>
                    <a:spcPct val="100000"/>
                  </a:lnSpc>
                  <a:spcBef>
                    <a:spcPts val="140"/>
                  </a:spcBef>
                  <a:tabLst>
                    <a:tab pos="2444115" algn="l"/>
                  </a:tabLst>
                </a:pPr>
                <a:r>
                  <a:rPr lang="en-GB" sz="2500" b="1" spc="80" dirty="0">
                    <a:solidFill>
                      <a:srgbClr val="008000"/>
                    </a:solidFill>
                    <a:latin typeface="Calibri"/>
                    <a:cs typeface="Calibri"/>
                  </a:rPr>
                  <a:t>Definition:</a:t>
                </a:r>
                <a:endParaRPr lang="en-GB" sz="2500" dirty="0">
                  <a:latin typeface="Calibri"/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endParaRPr lang="en-GB" sz="2000" dirty="0">
                  <a:latin typeface="Calibri"/>
                  <a:cs typeface="Calibri"/>
                </a:endParaRPr>
              </a:p>
              <a:p>
                <a:pPr marL="45720">
                  <a:spcBef>
                    <a:spcPts val="254"/>
                  </a:spcBef>
                </a:pPr>
                <a:r>
                  <a:rPr lang="en-GB" sz="3200" spc="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Markov Reward Process is a tuple (S,P, 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ℛ</m:t>
                    </m:r>
                  </m:oMath>
                </a14:m>
                <a:r>
                  <a:rPr lang="en-GB" sz="3200" spc="65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𝛾</a:t>
                </a:r>
                <a:r>
                  <a:rPr lang="en-GB" sz="3200" spc="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45720">
                  <a:spcBef>
                    <a:spcPts val="254"/>
                  </a:spcBef>
                </a:pPr>
                <a:endParaRPr lang="en-GB" sz="2400" spc="65" dirty="0">
                  <a:latin typeface="Tahoma"/>
                  <a:cs typeface="Tahoma"/>
                </a:endParaRPr>
              </a:p>
              <a:p>
                <a:pPr marL="845820" lvl="1" indent="-342900">
                  <a:spcBef>
                    <a:spcPts val="254"/>
                  </a:spcBef>
                  <a:buFont typeface="Arial" panose="020B0604020202020204" pitchFamily="34" charset="0"/>
                  <a:buChar char="•"/>
                </a:pPr>
                <a:r>
                  <a:rPr lang="en-GB" sz="2400" spc="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is a (finite) set of states</a:t>
                </a:r>
              </a:p>
              <a:p>
                <a:pPr marL="845820" lvl="1" indent="-342900">
                  <a:spcBef>
                    <a:spcPts val="254"/>
                  </a:spcBef>
                  <a:buFont typeface="Arial" panose="020B0604020202020204" pitchFamily="34" charset="0"/>
                  <a:buChar char="•"/>
                </a:pPr>
                <a:r>
                  <a:rPr lang="en-GB" sz="2400" spc="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 is a state transition probability matrix,</a:t>
                </a:r>
              </a:p>
              <a:p>
                <a:pPr marL="502920" lvl="1">
                  <a:spcBef>
                    <a:spcPts val="254"/>
                  </a:spcBef>
                </a:pPr>
                <a:endParaRPr lang="en-GB" sz="2400" spc="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2920" lvl="1">
                  <a:spcBef>
                    <a:spcPts val="254"/>
                  </a:spcBef>
                </a:pPr>
                <a:endParaRPr lang="en-GB" sz="2400" spc="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45820" lvl="1" indent="-342900">
                  <a:spcBef>
                    <a:spcPts val="254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chemeClr val="accent1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ℛ</m:t>
                    </m:r>
                  </m:oMath>
                </a14:m>
                <a:r>
                  <a:rPr lang="en-GB" sz="2400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reward function, </a:t>
                </a:r>
                <a14:m>
                  <m:oMath xmlns:m="http://schemas.openxmlformats.org/officeDocument/2006/math">
                    <m:r>
                      <a:rPr lang="en-GB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ℛ</m:t>
                    </m:r>
                  </m:oMath>
                </a14:m>
                <a:r>
                  <a:rPr lang="en-GB" sz="2400" baseline="-25000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sz="2400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𝔼</m:t>
                    </m:r>
                  </m:oMath>
                </a14:m>
                <a:r>
                  <a:rPr lang="en-GB" sz="2400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GB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ℛ</m:t>
                    </m:r>
                  </m:oMath>
                </a14:m>
                <a:r>
                  <a:rPr lang="en-GB" sz="2400" baseline="-25000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t+1 </a:t>
                </a:r>
                <a:r>
                  <a:rPr lang="en-GB" sz="2400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S</a:t>
                </a:r>
                <a:r>
                  <a:rPr lang="en-GB" sz="2400" baseline="-25000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GB" sz="2400" dirty="0">
                    <a:solidFill>
                      <a:schemeClr val="accent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s]</a:t>
                </a:r>
              </a:p>
              <a:p>
                <a:pPr marL="845820" lvl="1" indent="-342900">
                  <a:spcBef>
                    <a:spcPts val="254"/>
                  </a:spcBef>
                  <a:buFont typeface="Arial" panose="020B0604020202020204" pitchFamily="34" charset="0"/>
                  <a:buChar char="•"/>
                </a:pPr>
                <a:r>
                  <a:rPr lang="en-GB" sz="2400" spc="65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𝛾 is a discount factor, 𝛾 </a:t>
                </a:r>
                <a14:m>
                  <m:oMath xmlns:m="http://schemas.openxmlformats.org/officeDocument/2006/math">
                    <m:r>
                      <a:rPr lang="en-GB" sz="2400" i="1" spc="65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GB" sz="2400" b="0" i="1" spc="65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[0,1]</m:t>
                    </m:r>
                  </m:oMath>
                </a14:m>
                <a:endParaRPr lang="en-GB" sz="2400" dirty="0">
                  <a:solidFill>
                    <a:schemeClr val="accent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object 7">
                <a:extLst>
                  <a:ext uri="{FF2B5EF4-FFF2-40B4-BE49-F238E27FC236}">
                    <a16:creationId xmlns:a16="http://schemas.microsoft.com/office/drawing/2014/main" id="{5BEBC41F-8C6B-376D-3CFC-2D4663C5C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513" y="1837604"/>
                <a:ext cx="9063801" cy="4095993"/>
              </a:xfrm>
              <a:prstGeom prst="rect">
                <a:avLst/>
              </a:prstGeom>
              <a:blipFill>
                <a:blip r:embed="rId5"/>
                <a:stretch>
                  <a:fillRect l="-2098" t="-1852" b="-3704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042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4400" dirty="0">
                <a:latin typeface="Comic Sans MS" panose="030F0902030302020204" pitchFamily="66" charset="0"/>
                <a:ea typeface="ＭＳ Ｐゴシック" pitchFamily="34" charset="-128"/>
              </a:rPr>
              <a:t>Example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9C79B6-E79D-0235-06FE-57E2CFAD1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47" y="1031529"/>
            <a:ext cx="7365923" cy="557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49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spc="450" dirty="0"/>
              <a:t>MDP</a:t>
            </a:r>
            <a:r>
              <a:rPr lang="en-GB" sz="4800" spc="-25" dirty="0"/>
              <a:t> </a:t>
            </a:r>
            <a:r>
              <a:rPr lang="en-GB" sz="4800" spc="-150" dirty="0"/>
              <a:t>for</a:t>
            </a:r>
            <a:r>
              <a:rPr lang="en-GB" sz="4800" spc="-25" dirty="0"/>
              <a:t> </a:t>
            </a:r>
            <a:r>
              <a:rPr lang="en-GB" sz="4800" spc="-185" dirty="0"/>
              <a:t>dice</a:t>
            </a:r>
            <a:r>
              <a:rPr lang="en-GB" sz="4800" spc="-25" dirty="0"/>
              <a:t> </a:t>
            </a:r>
            <a:r>
              <a:rPr lang="en-GB" sz="4800" spc="-140" dirty="0"/>
              <a:t>game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A5B1730C-A4D9-9F63-7F91-4404D92D550F}"/>
              </a:ext>
            </a:extLst>
          </p:cNvPr>
          <p:cNvGrpSpPr/>
          <p:nvPr/>
        </p:nvGrpSpPr>
        <p:grpSpPr>
          <a:xfrm>
            <a:off x="2600110" y="1183711"/>
            <a:ext cx="7448550" cy="2859363"/>
            <a:chOff x="1359138" y="1326214"/>
            <a:chExt cx="7448550" cy="3030855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30F0560C-CECC-72BD-8885-4681852E0F17}"/>
                </a:ext>
              </a:extLst>
            </p:cNvPr>
            <p:cNvSpPr/>
            <p:nvPr/>
          </p:nvSpPr>
          <p:spPr>
            <a:xfrm>
              <a:off x="1369311" y="1583068"/>
              <a:ext cx="7428230" cy="2764155"/>
            </a:xfrm>
            <a:custGeom>
              <a:avLst/>
              <a:gdLst/>
              <a:ahLst/>
              <a:cxnLst/>
              <a:rect l="l" t="t" r="r" b="b"/>
              <a:pathLst>
                <a:path w="7428230" h="2764154">
                  <a:moveTo>
                    <a:pt x="0" y="0"/>
                  </a:moveTo>
                  <a:lnTo>
                    <a:pt x="0" y="2763662"/>
                  </a:lnTo>
                  <a:lnTo>
                    <a:pt x="7427734" y="2763662"/>
                  </a:lnTo>
                  <a:lnTo>
                    <a:pt x="7427734" y="0"/>
                  </a:lnTo>
                  <a:lnTo>
                    <a:pt x="0" y="0"/>
                  </a:lnTo>
                  <a:close/>
                </a:path>
              </a:pathLst>
            </a:custGeom>
            <a:ln w="20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6BA4D28-5BD5-03E5-E484-765C69CC0F20}"/>
                </a:ext>
              </a:extLst>
            </p:cNvPr>
            <p:cNvSpPr/>
            <p:nvPr/>
          </p:nvSpPr>
          <p:spPr>
            <a:xfrm>
              <a:off x="1471035" y="1326214"/>
              <a:ext cx="3012440" cy="513715"/>
            </a:xfrm>
            <a:custGeom>
              <a:avLst/>
              <a:gdLst/>
              <a:ahLst/>
              <a:cxnLst/>
              <a:rect l="l" t="t" r="r" b="b"/>
              <a:pathLst>
                <a:path w="3012440" h="513714">
                  <a:moveTo>
                    <a:pt x="3012390" y="0"/>
                  </a:moveTo>
                  <a:lnTo>
                    <a:pt x="0" y="0"/>
                  </a:lnTo>
                  <a:lnTo>
                    <a:pt x="0" y="513708"/>
                  </a:lnTo>
                  <a:lnTo>
                    <a:pt x="3012390" y="513708"/>
                  </a:lnTo>
                  <a:lnTo>
                    <a:pt x="30123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DBB1200D-64BE-3515-F091-379B06BFE3D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1035" y="1326214"/>
              <a:ext cx="513708" cy="513708"/>
            </a:xfrm>
            <a:prstGeom prst="rect">
              <a:avLst/>
            </a:prstGeom>
          </p:spPr>
        </p:pic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B96E1CA5-A032-7B01-8EDD-D8ACCFA93E86}"/>
              </a:ext>
            </a:extLst>
          </p:cNvPr>
          <p:cNvSpPr txBox="1"/>
          <p:nvPr/>
        </p:nvSpPr>
        <p:spPr>
          <a:xfrm>
            <a:off x="2760342" y="1254094"/>
            <a:ext cx="6172835" cy="267637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7055">
              <a:lnSpc>
                <a:spcPct val="100000"/>
              </a:lnSpc>
              <a:spcBef>
                <a:spcPts val="130"/>
              </a:spcBef>
            </a:pPr>
            <a:r>
              <a:rPr sz="2000" b="1" dirty="0">
                <a:solidFill>
                  <a:srgbClr val="FFA500"/>
                </a:solidFill>
                <a:latin typeface="Trebuchet MS"/>
                <a:cs typeface="Trebuchet MS"/>
              </a:rPr>
              <a:t>Example:</a:t>
            </a:r>
            <a:r>
              <a:rPr sz="2000" b="1" spc="90" dirty="0">
                <a:solidFill>
                  <a:srgbClr val="FFA500"/>
                </a:solidFill>
                <a:latin typeface="Trebuchet MS"/>
                <a:cs typeface="Trebuchet MS"/>
              </a:rPr>
              <a:t> </a:t>
            </a:r>
            <a:r>
              <a:rPr sz="2000" b="1" dirty="0">
                <a:solidFill>
                  <a:srgbClr val="FFA500"/>
                </a:solidFill>
                <a:latin typeface="Trebuchet MS"/>
                <a:cs typeface="Trebuchet MS"/>
              </a:rPr>
              <a:t>dice</a:t>
            </a:r>
            <a:r>
              <a:rPr sz="2000" b="1" spc="-80" dirty="0">
                <a:solidFill>
                  <a:srgbClr val="FFA500"/>
                </a:solidFill>
                <a:latin typeface="Trebuchet MS"/>
                <a:cs typeface="Trebuchet MS"/>
              </a:rPr>
              <a:t> </a:t>
            </a:r>
            <a:r>
              <a:rPr sz="2000" b="1" spc="-20" dirty="0">
                <a:solidFill>
                  <a:srgbClr val="FFA500"/>
                </a:solidFill>
                <a:latin typeface="Trebuchet MS"/>
                <a:cs typeface="Trebuchet MS"/>
              </a:rPr>
              <a:t>game</a:t>
            </a:r>
            <a:endParaRPr sz="2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00"/>
              </a:lnSpc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6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i="1" spc="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600" i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5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 i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600" i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1600" i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600" i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i="1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600" i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i="1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600" i="1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i="1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7225" indent="-258445">
              <a:lnSpc>
                <a:spcPts val="2300"/>
              </a:lnSpc>
              <a:buFont typeface="Meiryo"/>
              <a:buChar char="•"/>
              <a:tabLst>
                <a:tab pos="657860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16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  <a:r>
              <a:rPr sz="16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3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stay</a:t>
            </a:r>
            <a:r>
              <a:rPr sz="1600" spc="-8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6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quit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7225" indent="-258445">
              <a:lnSpc>
                <a:spcPct val="100000"/>
              </a:lnSpc>
              <a:spcBef>
                <a:spcPts val="850"/>
              </a:spcBef>
              <a:buFont typeface="Meiryo"/>
              <a:buChar char="•"/>
              <a:tabLst>
                <a:tab pos="657860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16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6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quit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1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$10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7225" indent="-258445">
              <a:lnSpc>
                <a:spcPct val="100000"/>
              </a:lnSpc>
              <a:spcBef>
                <a:spcPts val="850"/>
              </a:spcBef>
              <a:buFont typeface="Meiryo"/>
              <a:buChar char="•"/>
              <a:tabLst>
                <a:tab pos="657860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1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70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stay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$4</a:t>
            </a:r>
            <a:r>
              <a:rPr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then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6-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sided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24915" lvl="1" indent="-271780">
              <a:lnSpc>
                <a:spcPct val="100000"/>
              </a:lnSpc>
              <a:spcBef>
                <a:spcPts val="1664"/>
              </a:spcBef>
              <a:buFont typeface="Trebuchet MS"/>
              <a:buChar char="–"/>
              <a:tabLst>
                <a:tab pos="1224915" algn="l"/>
                <a:tab pos="1225550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16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dice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24915" lvl="1" indent="-271780">
              <a:lnSpc>
                <a:spcPct val="100000"/>
              </a:lnSpc>
              <a:spcBef>
                <a:spcPts val="445"/>
              </a:spcBef>
              <a:buFont typeface="Trebuchet MS"/>
              <a:buChar char="–"/>
              <a:tabLst>
                <a:tab pos="1224915" algn="l"/>
                <a:tab pos="1225550" algn="l"/>
              </a:tabLst>
            </a:pP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</a:t>
            </a:r>
            <a:r>
              <a:rPr sz="1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sz="16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7DB3F4-C15E-8DB0-7C76-5B7AF53D4BA5}"/>
              </a:ext>
            </a:extLst>
          </p:cNvPr>
          <p:cNvGrpSpPr/>
          <p:nvPr/>
        </p:nvGrpSpPr>
        <p:grpSpPr>
          <a:xfrm>
            <a:off x="4476069" y="4336916"/>
            <a:ext cx="3712196" cy="2311036"/>
            <a:chOff x="4476069" y="4336916"/>
            <a:chExt cx="3712196" cy="2311036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FA9F3ADA-D879-FA21-71CB-FB19C0CF85BA}"/>
                </a:ext>
              </a:extLst>
            </p:cNvPr>
            <p:cNvSpPr/>
            <p:nvPr/>
          </p:nvSpPr>
          <p:spPr>
            <a:xfrm>
              <a:off x="4476069" y="4352790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A59DBDC5-3CDA-E1B1-2FE5-0AC84CEC06B6}"/>
                </a:ext>
              </a:extLst>
            </p:cNvPr>
            <p:cNvSpPr txBox="1"/>
            <p:nvPr/>
          </p:nvSpPr>
          <p:spPr>
            <a:xfrm>
              <a:off x="4644587" y="4464072"/>
              <a:ext cx="17208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2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570574FE-C138-D34C-AC02-1F9B0306FF99}"/>
                </a:ext>
              </a:extLst>
            </p:cNvPr>
            <p:cNvSpPr/>
            <p:nvPr/>
          </p:nvSpPr>
          <p:spPr>
            <a:xfrm>
              <a:off x="7534146" y="4352790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4920617E-0536-0AB2-49C8-6E271B2C63FD}"/>
                </a:ext>
              </a:extLst>
            </p:cNvPr>
            <p:cNvSpPr txBox="1"/>
            <p:nvPr/>
          </p:nvSpPr>
          <p:spPr>
            <a:xfrm>
              <a:off x="7593485" y="4503169"/>
              <a:ext cx="390525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spc="-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in,stay</a:t>
              </a:r>
              <a:endParaRPr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A892D554-116A-97DE-6C69-BD4CAB7D12FA}"/>
                </a:ext>
              </a:extLst>
            </p:cNvPr>
            <p:cNvSpPr/>
            <p:nvPr/>
          </p:nvSpPr>
          <p:spPr>
            <a:xfrm>
              <a:off x="4476069" y="6139318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4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43FCE054-E09F-E2F3-DE37-3020AFF2BBFB}"/>
                </a:ext>
              </a:extLst>
            </p:cNvPr>
            <p:cNvSpPr txBox="1"/>
            <p:nvPr/>
          </p:nvSpPr>
          <p:spPr>
            <a:xfrm>
              <a:off x="4537101" y="6289698"/>
              <a:ext cx="387350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spc="-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in,quit</a:t>
              </a:r>
              <a:endParaRPr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5E680EA1-CE8C-CA3A-5E81-AD745745706B}"/>
                </a:ext>
              </a:extLst>
            </p:cNvPr>
            <p:cNvSpPr/>
            <p:nvPr/>
          </p:nvSpPr>
          <p:spPr>
            <a:xfrm>
              <a:off x="7534146" y="6139318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4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69A2F9F-05C3-DDF7-6CBD-F7A67A7CCC4C}"/>
                </a:ext>
              </a:extLst>
            </p:cNvPr>
            <p:cNvSpPr txBox="1"/>
            <p:nvPr/>
          </p:nvSpPr>
          <p:spPr>
            <a:xfrm>
              <a:off x="7632798" y="6250599"/>
              <a:ext cx="31178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6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505D767E-3250-E03F-007F-30DD912E2151}"/>
                </a:ext>
              </a:extLst>
            </p:cNvPr>
            <p:cNvSpPr/>
            <p:nvPr/>
          </p:nvSpPr>
          <p:spPr>
            <a:xfrm>
              <a:off x="4987867" y="4734255"/>
              <a:ext cx="1100455" cy="0"/>
            </a:xfrm>
            <a:custGeom>
              <a:avLst/>
              <a:gdLst/>
              <a:ahLst/>
              <a:cxnLst/>
              <a:rect l="l" t="t" r="r" b="b"/>
              <a:pathLst>
                <a:path w="1100454">
                  <a:moveTo>
                    <a:pt x="0" y="0"/>
                  </a:moveTo>
                  <a:lnTo>
                    <a:pt x="110018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3" name="object 17">
              <a:extLst>
                <a:ext uri="{FF2B5EF4-FFF2-40B4-BE49-F238E27FC236}">
                  <a16:creationId xmlns:a16="http://schemas.microsoft.com/office/drawing/2014/main" id="{39621901-C6A1-F5F6-CF66-19E61D63122D}"/>
                </a:ext>
              </a:extLst>
            </p:cNvPr>
            <p:cNvGrpSpPr/>
            <p:nvPr/>
          </p:nvGrpSpPr>
          <p:grpSpPr>
            <a:xfrm>
              <a:off x="6405407" y="4697911"/>
              <a:ext cx="1107440" cy="73025"/>
              <a:chOff x="5164435" y="4840414"/>
              <a:chExt cx="1107440" cy="73025"/>
            </a:xfrm>
          </p:grpSpPr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35043145-A8AD-C1DA-5070-038C666E7F79}"/>
                  </a:ext>
                </a:extLst>
              </p:cNvPr>
              <p:cNvSpPr/>
              <p:nvPr/>
            </p:nvSpPr>
            <p:spPr>
              <a:xfrm>
                <a:off x="5167927" y="4876758"/>
                <a:ext cx="9912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91235">
                    <a:moveTo>
                      <a:pt x="0" y="0"/>
                    </a:moveTo>
                    <a:lnTo>
                      <a:pt x="990655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5" name="object 19">
                <a:extLst>
                  <a:ext uri="{FF2B5EF4-FFF2-40B4-BE49-F238E27FC236}">
                    <a16:creationId xmlns:a16="http://schemas.microsoft.com/office/drawing/2014/main" id="{0348AE29-CCF4-48FE-7C44-40AEC00AC888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55391" y="4840414"/>
                <a:ext cx="115897" cy="72688"/>
              </a:xfrm>
              <a:prstGeom prst="rect">
                <a:avLst/>
              </a:prstGeom>
            </p:spPr>
          </p:pic>
        </p:grp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3D3B5646-6C65-DB60-CDB2-F6A861327160}"/>
                </a:ext>
              </a:extLst>
            </p:cNvPr>
            <p:cNvSpPr txBox="1"/>
            <p:nvPr/>
          </p:nvSpPr>
          <p:spPr>
            <a:xfrm>
              <a:off x="6075349" y="4591227"/>
              <a:ext cx="34671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4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stay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5A130C61-1101-D85C-59E4-ACB059B62321}"/>
                </a:ext>
              </a:extLst>
            </p:cNvPr>
            <p:cNvSpPr/>
            <p:nvPr/>
          </p:nvSpPr>
          <p:spPr>
            <a:xfrm>
              <a:off x="6657315" y="4479945"/>
              <a:ext cx="873760" cy="0"/>
            </a:xfrm>
            <a:custGeom>
              <a:avLst/>
              <a:gdLst/>
              <a:ahLst/>
              <a:cxnLst/>
              <a:rect l="l" t="t" r="r" b="b"/>
              <a:pathLst>
                <a:path w="873760">
                  <a:moveTo>
                    <a:pt x="0" y="0"/>
                  </a:moveTo>
                  <a:lnTo>
                    <a:pt x="873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8" name="object 22">
              <a:extLst>
                <a:ext uri="{FF2B5EF4-FFF2-40B4-BE49-F238E27FC236}">
                  <a16:creationId xmlns:a16="http://schemas.microsoft.com/office/drawing/2014/main" id="{4B5AF5B6-83D4-FA3F-BE0F-127E58B2D527}"/>
                </a:ext>
              </a:extLst>
            </p:cNvPr>
            <p:cNvGrpSpPr/>
            <p:nvPr/>
          </p:nvGrpSpPr>
          <p:grpSpPr>
            <a:xfrm>
              <a:off x="5006574" y="4443601"/>
              <a:ext cx="880744" cy="73025"/>
              <a:chOff x="3765602" y="4586104"/>
              <a:chExt cx="880744" cy="73025"/>
            </a:xfrm>
          </p:grpSpPr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1FDF83E6-22F9-CEB5-A7DC-B2FB2483DB8B}"/>
                  </a:ext>
                </a:extLst>
              </p:cNvPr>
              <p:cNvSpPr/>
              <p:nvPr/>
            </p:nvSpPr>
            <p:spPr>
              <a:xfrm>
                <a:off x="3878307" y="4622448"/>
                <a:ext cx="764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64539">
                    <a:moveTo>
                      <a:pt x="0" y="0"/>
                    </a:moveTo>
                    <a:lnTo>
                      <a:pt x="764125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0" name="object 24">
                <a:extLst>
                  <a:ext uri="{FF2B5EF4-FFF2-40B4-BE49-F238E27FC236}">
                    <a16:creationId xmlns:a16="http://schemas.microsoft.com/office/drawing/2014/main" id="{FD56B53F-DE02-3938-883B-0DF7EABF5E99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5602" y="4586104"/>
                <a:ext cx="115897" cy="72688"/>
              </a:xfrm>
              <a:prstGeom prst="rect">
                <a:avLst/>
              </a:prstGeom>
            </p:spPr>
          </p:pic>
        </p:grp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0522E019-FEE5-9EBA-8391-C513542C9C55}"/>
                </a:ext>
              </a:extLst>
            </p:cNvPr>
            <p:cNvSpPr txBox="1"/>
            <p:nvPr/>
          </p:nvSpPr>
          <p:spPr>
            <a:xfrm>
              <a:off x="5870704" y="4336916"/>
              <a:ext cx="79946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(2/3):</a:t>
              </a:r>
              <a:r>
                <a:rPr sz="1500" spc="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$4</a:t>
              </a:r>
              <a:endParaRPr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C9F8C058-7320-350F-BF4C-8FC970BB6E41}"/>
                </a:ext>
              </a:extLst>
            </p:cNvPr>
            <p:cNvSpPr/>
            <p:nvPr/>
          </p:nvSpPr>
          <p:spPr>
            <a:xfrm>
              <a:off x="7788456" y="4861410"/>
              <a:ext cx="0" cy="490220"/>
            </a:xfrm>
            <a:custGeom>
              <a:avLst/>
              <a:gdLst/>
              <a:ahLst/>
              <a:cxnLst/>
              <a:rect l="l" t="t" r="r" b="b"/>
              <a:pathLst>
                <a:path h="490220">
                  <a:moveTo>
                    <a:pt x="0" y="0"/>
                  </a:moveTo>
                  <a:lnTo>
                    <a:pt x="0" y="48962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bject 27">
              <a:extLst>
                <a:ext uri="{FF2B5EF4-FFF2-40B4-BE49-F238E27FC236}">
                  <a16:creationId xmlns:a16="http://schemas.microsoft.com/office/drawing/2014/main" id="{9DD56B6E-FE05-0F0E-A346-C35966F9F2FE}"/>
                </a:ext>
              </a:extLst>
            </p:cNvPr>
            <p:cNvSpPr txBox="1"/>
            <p:nvPr/>
          </p:nvSpPr>
          <p:spPr>
            <a:xfrm>
              <a:off x="7388800" y="5346396"/>
              <a:ext cx="79946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(1/3):</a:t>
              </a:r>
              <a:r>
                <a:rPr sz="1500" spc="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$4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120B8D4C-B888-2D70-5205-84DCD1FFA076}"/>
                </a:ext>
              </a:extLst>
            </p:cNvPr>
            <p:cNvSpPr/>
            <p:nvPr/>
          </p:nvSpPr>
          <p:spPr>
            <a:xfrm>
              <a:off x="4730379" y="4861410"/>
              <a:ext cx="0" cy="490220"/>
            </a:xfrm>
            <a:custGeom>
              <a:avLst/>
              <a:gdLst/>
              <a:ahLst/>
              <a:cxnLst/>
              <a:rect l="l" t="t" r="r" b="b"/>
              <a:pathLst>
                <a:path h="490220">
                  <a:moveTo>
                    <a:pt x="0" y="0"/>
                  </a:moveTo>
                  <a:lnTo>
                    <a:pt x="0" y="48962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5" name="object 29">
              <a:extLst>
                <a:ext uri="{FF2B5EF4-FFF2-40B4-BE49-F238E27FC236}">
                  <a16:creationId xmlns:a16="http://schemas.microsoft.com/office/drawing/2014/main" id="{F5385AA7-13CD-2AC8-266C-3857BA085A7A}"/>
                </a:ext>
              </a:extLst>
            </p:cNvPr>
            <p:cNvGrpSpPr/>
            <p:nvPr/>
          </p:nvGrpSpPr>
          <p:grpSpPr>
            <a:xfrm>
              <a:off x="4694038" y="5627815"/>
              <a:ext cx="1291590" cy="769620"/>
              <a:chOff x="3453066" y="5770318"/>
              <a:chExt cx="1291590" cy="769620"/>
            </a:xfrm>
          </p:grpSpPr>
          <p:sp>
            <p:nvSpPr>
              <p:cNvPr id="36" name="object 30">
                <a:extLst>
                  <a:ext uri="{FF2B5EF4-FFF2-40B4-BE49-F238E27FC236}">
                    <a16:creationId xmlns:a16="http://schemas.microsoft.com/office/drawing/2014/main" id="{C1D817DF-378A-E4E5-F325-E3154CF9202A}"/>
                  </a:ext>
                </a:extLst>
              </p:cNvPr>
              <p:cNvSpPr/>
              <p:nvPr/>
            </p:nvSpPr>
            <p:spPr>
              <a:xfrm>
                <a:off x="3489406" y="5770318"/>
                <a:ext cx="0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h="380364">
                    <a:moveTo>
                      <a:pt x="0" y="0"/>
                    </a:moveTo>
                    <a:lnTo>
                      <a:pt x="0" y="380093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7" name="object 31">
                <a:extLst>
                  <a:ext uri="{FF2B5EF4-FFF2-40B4-BE49-F238E27FC236}">
                    <a16:creationId xmlns:a16="http://schemas.microsoft.com/office/drawing/2014/main" id="{DEEBB21F-C73C-AB2F-8CAB-12799FF57BAA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53066" y="6147236"/>
                <a:ext cx="72681" cy="115884"/>
              </a:xfrm>
              <a:prstGeom prst="rect">
                <a:avLst/>
              </a:prstGeom>
            </p:spPr>
          </p:pic>
          <p:sp>
            <p:nvSpPr>
              <p:cNvPr id="38" name="object 32">
                <a:extLst>
                  <a:ext uri="{FF2B5EF4-FFF2-40B4-BE49-F238E27FC236}">
                    <a16:creationId xmlns:a16="http://schemas.microsoft.com/office/drawing/2014/main" id="{4E656DA4-2491-7CBF-4470-8A3D2D313C75}"/>
                  </a:ext>
                </a:extLst>
              </p:cNvPr>
              <p:cNvSpPr/>
              <p:nvPr/>
            </p:nvSpPr>
            <p:spPr>
              <a:xfrm>
                <a:off x="3743717" y="6536131"/>
                <a:ext cx="10007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00760">
                    <a:moveTo>
                      <a:pt x="0" y="0"/>
                    </a:moveTo>
                    <a:lnTo>
                      <a:pt x="100045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object 33">
              <a:extLst>
                <a:ext uri="{FF2B5EF4-FFF2-40B4-BE49-F238E27FC236}">
                  <a16:creationId xmlns:a16="http://schemas.microsoft.com/office/drawing/2014/main" id="{1E3580E8-EE00-0184-E168-27CA71795883}"/>
                </a:ext>
              </a:extLst>
            </p:cNvPr>
            <p:cNvGrpSpPr/>
            <p:nvPr/>
          </p:nvGrpSpPr>
          <p:grpSpPr>
            <a:xfrm>
              <a:off x="6511830" y="5627815"/>
              <a:ext cx="1313180" cy="802640"/>
              <a:chOff x="5270858" y="5770318"/>
              <a:chExt cx="1313180" cy="802640"/>
            </a:xfrm>
          </p:grpSpPr>
          <p:sp>
            <p:nvSpPr>
              <p:cNvPr id="40" name="object 34">
                <a:extLst>
                  <a:ext uri="{FF2B5EF4-FFF2-40B4-BE49-F238E27FC236}">
                    <a16:creationId xmlns:a16="http://schemas.microsoft.com/office/drawing/2014/main" id="{5C2DB6EA-2E55-6E64-8780-0EB3B93062BA}"/>
                  </a:ext>
                </a:extLst>
              </p:cNvPr>
              <p:cNvSpPr/>
              <p:nvPr/>
            </p:nvSpPr>
            <p:spPr>
              <a:xfrm>
                <a:off x="6547484" y="5770318"/>
                <a:ext cx="0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h="380364">
                    <a:moveTo>
                      <a:pt x="0" y="0"/>
                    </a:moveTo>
                    <a:lnTo>
                      <a:pt x="0" y="380093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1" name="object 35">
                <a:extLst>
                  <a:ext uri="{FF2B5EF4-FFF2-40B4-BE49-F238E27FC236}">
                    <a16:creationId xmlns:a16="http://schemas.microsoft.com/office/drawing/2014/main" id="{BD1D02F0-28EA-930D-8EBE-3EF140574EE1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11143" y="6147236"/>
                <a:ext cx="72681" cy="115884"/>
              </a:xfrm>
              <a:prstGeom prst="rect">
                <a:avLst/>
              </a:prstGeom>
            </p:spPr>
          </p:pic>
          <p:sp>
            <p:nvSpPr>
              <p:cNvPr id="42" name="object 36">
                <a:extLst>
                  <a:ext uri="{FF2B5EF4-FFF2-40B4-BE49-F238E27FC236}">
                    <a16:creationId xmlns:a16="http://schemas.microsoft.com/office/drawing/2014/main" id="{C21650C3-4CCA-415F-E365-DA5B9E199197}"/>
                  </a:ext>
                </a:extLst>
              </p:cNvPr>
              <p:cNvSpPr/>
              <p:nvPr/>
            </p:nvSpPr>
            <p:spPr>
              <a:xfrm>
                <a:off x="5270858" y="6536131"/>
                <a:ext cx="891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1539">
                    <a:moveTo>
                      <a:pt x="0" y="0"/>
                    </a:moveTo>
                    <a:lnTo>
                      <a:pt x="890919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3" name="object 37">
                <a:extLst>
                  <a:ext uri="{FF2B5EF4-FFF2-40B4-BE49-F238E27FC236}">
                    <a16:creationId xmlns:a16="http://schemas.microsoft.com/office/drawing/2014/main" id="{E9DE41D3-0045-861F-5F9C-1100224F61CE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58610" y="6499792"/>
                <a:ext cx="115879" cy="72677"/>
              </a:xfrm>
              <a:prstGeom prst="rect">
                <a:avLst/>
              </a:prstGeom>
            </p:spPr>
          </p:pic>
        </p:grpSp>
        <p:sp>
          <p:nvSpPr>
            <p:cNvPr id="44" name="object 38">
              <a:extLst>
                <a:ext uri="{FF2B5EF4-FFF2-40B4-BE49-F238E27FC236}">
                  <a16:creationId xmlns:a16="http://schemas.microsoft.com/office/drawing/2014/main" id="{E0EA2503-EE62-D141-968D-16AC8D4C9196}"/>
                </a:ext>
              </a:extLst>
            </p:cNvPr>
            <p:cNvSpPr txBox="1"/>
            <p:nvPr/>
          </p:nvSpPr>
          <p:spPr>
            <a:xfrm>
              <a:off x="4559673" y="5346396"/>
              <a:ext cx="34163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4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quit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bject 39">
              <a:extLst>
                <a:ext uri="{FF2B5EF4-FFF2-40B4-BE49-F238E27FC236}">
                  <a16:creationId xmlns:a16="http://schemas.microsoft.com/office/drawing/2014/main" id="{D94FCD99-9988-C6FD-F3C8-1E37281519C7}"/>
                </a:ext>
              </a:extLst>
            </p:cNvPr>
            <p:cNvSpPr txBox="1"/>
            <p:nvPr/>
          </p:nvSpPr>
          <p:spPr>
            <a:xfrm>
              <a:off x="5972441" y="6250599"/>
              <a:ext cx="55245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1:</a:t>
              </a:r>
              <a:r>
                <a:rPr sz="1500" spc="5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$10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55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Markov</a:t>
            </a:r>
            <a:r>
              <a:rPr lang="en-GB" sz="5400" spc="-150" dirty="0"/>
              <a:t> </a:t>
            </a:r>
            <a:r>
              <a:rPr lang="en-GB" sz="5400" spc="-160" dirty="0"/>
              <a:t>decision</a:t>
            </a:r>
            <a:r>
              <a:rPr lang="en-GB" sz="5400" spc="-125" dirty="0"/>
              <a:t> </a:t>
            </a:r>
            <a:r>
              <a:rPr lang="en-GB" sz="5400" spc="-140" dirty="0"/>
              <a:t>process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9A934F3F-E802-2F95-BDFF-6F13D483CFE5}"/>
              </a:ext>
            </a:extLst>
          </p:cNvPr>
          <p:cNvGrpSpPr/>
          <p:nvPr/>
        </p:nvGrpSpPr>
        <p:grpSpPr>
          <a:xfrm>
            <a:off x="1451449" y="1370054"/>
            <a:ext cx="7765070" cy="5116243"/>
            <a:chOff x="440862" y="1326214"/>
            <a:chExt cx="9284970" cy="4291078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AB525327-B714-BFA9-8942-CF273EF48E93}"/>
                </a:ext>
              </a:extLst>
            </p:cNvPr>
            <p:cNvSpPr/>
            <p:nvPr/>
          </p:nvSpPr>
          <p:spPr>
            <a:xfrm>
              <a:off x="440862" y="1640922"/>
              <a:ext cx="9284970" cy="3976370"/>
            </a:xfrm>
            <a:custGeom>
              <a:avLst/>
              <a:gdLst/>
              <a:ahLst/>
              <a:cxnLst/>
              <a:rect l="l" t="t" r="r" b="b"/>
              <a:pathLst>
                <a:path w="9284970" h="3976370">
                  <a:moveTo>
                    <a:pt x="0" y="0"/>
                  </a:moveTo>
                  <a:lnTo>
                    <a:pt x="0" y="3976105"/>
                  </a:lnTo>
                  <a:lnTo>
                    <a:pt x="9284633" y="3976105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3EBCBAF-42C4-1246-F4F8-E16A6A8314BD}"/>
                </a:ext>
              </a:extLst>
            </p:cNvPr>
            <p:cNvSpPr/>
            <p:nvPr/>
          </p:nvSpPr>
          <p:spPr>
            <a:xfrm>
              <a:off x="568016" y="1326214"/>
              <a:ext cx="7281933" cy="629920"/>
            </a:xfrm>
            <a:custGeom>
              <a:avLst/>
              <a:gdLst/>
              <a:ahLst/>
              <a:cxnLst/>
              <a:rect l="l" t="t" r="r" b="b"/>
              <a:pathLst>
                <a:path w="6036309" h="629919">
                  <a:moveTo>
                    <a:pt x="6036039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6036039" y="629417"/>
                  </a:lnTo>
                  <a:lnTo>
                    <a:pt x="6036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7FED76A1-189E-D2C8-1E3A-7BBE7FD5FE4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017" y="1326214"/>
              <a:ext cx="642132" cy="62941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F69AF494-1096-E22A-52A5-95885ECF74EC}"/>
                  </a:ext>
                </a:extLst>
              </p:cNvPr>
              <p:cNvSpPr txBox="1"/>
              <p:nvPr/>
            </p:nvSpPr>
            <p:spPr>
              <a:xfrm>
                <a:off x="1557789" y="1537976"/>
                <a:ext cx="7294378" cy="4753865"/>
              </a:xfrm>
              <a:prstGeom prst="rect">
                <a:avLst/>
              </a:prstGeom>
            </p:spPr>
            <p:txBody>
              <a:bodyPr vert="horz" wrap="square" lIns="0" tIns="17780" rIns="0" bIns="0" rtlCol="0">
                <a:spAutoFit/>
              </a:bodyPr>
              <a:lstStyle/>
              <a:p>
                <a:pPr marL="743585">
                  <a:lnSpc>
                    <a:spcPct val="100000"/>
                  </a:lnSpc>
                  <a:spcBef>
                    <a:spcPts val="140"/>
                  </a:spcBef>
                  <a:tabLst>
                    <a:tab pos="2444115" algn="l"/>
                  </a:tabLst>
                </a:pPr>
                <a:r>
                  <a:rPr sz="2500" b="1" spc="80" dirty="0">
                    <a:solidFill>
                      <a:srgbClr val="008000"/>
                    </a:solidFill>
                    <a:latin typeface="Calibri"/>
                    <a:cs typeface="Calibri"/>
                  </a:rPr>
                  <a:t>Definition:</a:t>
                </a:r>
                <a:r>
                  <a:rPr sz="2500" b="1" dirty="0">
                    <a:solidFill>
                      <a:srgbClr val="008000"/>
                    </a:solidFill>
                    <a:latin typeface="Calibri"/>
                    <a:cs typeface="Calibri"/>
                  </a:rPr>
                  <a:t>	</a:t>
                </a:r>
                <a:r>
                  <a:rPr sz="2500" b="1" spc="90" dirty="0">
                    <a:solidFill>
                      <a:srgbClr val="008000"/>
                    </a:solidFill>
                    <a:latin typeface="Calibri"/>
                    <a:cs typeface="Calibri"/>
                  </a:rPr>
                  <a:t>Markov</a:t>
                </a:r>
                <a:r>
                  <a:rPr sz="2500" b="1" spc="365" dirty="0">
                    <a:solidFill>
                      <a:srgbClr val="008000"/>
                    </a:solidFill>
                    <a:latin typeface="Calibri"/>
                    <a:cs typeface="Calibri"/>
                  </a:rPr>
                  <a:t> </a:t>
                </a:r>
                <a:r>
                  <a:rPr sz="2500" b="1" spc="70" dirty="0">
                    <a:solidFill>
                      <a:srgbClr val="008000"/>
                    </a:solidFill>
                    <a:latin typeface="Calibri"/>
                    <a:cs typeface="Calibri"/>
                  </a:rPr>
                  <a:t>decision</a:t>
                </a:r>
                <a:r>
                  <a:rPr sz="2500" b="1" spc="375" dirty="0">
                    <a:solidFill>
                      <a:srgbClr val="008000"/>
                    </a:solidFill>
                    <a:latin typeface="Calibri"/>
                    <a:cs typeface="Calibri"/>
                  </a:rPr>
                  <a:t> </a:t>
                </a:r>
                <a:r>
                  <a:rPr sz="2500" b="1" spc="65" dirty="0">
                    <a:solidFill>
                      <a:srgbClr val="008000"/>
                    </a:solidFill>
                    <a:latin typeface="Calibri"/>
                    <a:cs typeface="Calibri"/>
                  </a:rPr>
                  <a:t>process</a:t>
                </a:r>
                <a:endParaRPr sz="2500" dirty="0">
                  <a:latin typeface="Calibri"/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endParaRPr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800">
                  <a:lnSpc>
                    <a:spcPct val="150000"/>
                  </a:lnSpc>
                </a:pPr>
                <a:r>
                  <a:rPr lang="en-GB" sz="2800" spc="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GB" sz="2800" spc="-9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i="1" spc="-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Markov</a:t>
                </a:r>
                <a:r>
                  <a:rPr lang="en-GB" sz="2800" i="1" spc="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i="1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Decision</a:t>
                </a:r>
                <a:r>
                  <a:rPr lang="en-GB" sz="2800" i="1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i="1" spc="-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Process</a:t>
                </a:r>
                <a:r>
                  <a:rPr lang="en-GB" sz="2800" i="1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r>
                  <a:rPr lang="en-GB" sz="2800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GB" sz="2800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tuple </a:t>
                </a:r>
                <a:r>
                  <a:rPr lang="en-GB" sz="2800" i="1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(S,</a:t>
                </a:r>
                <a:r>
                  <a:rPr lang="en-GB" sz="2800" i="1" spc="-1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i="1" spc="55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GB" sz="2800" i="1" spc="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GB" sz="2800" i="1" spc="-1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i="1" spc="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T,</a:t>
                </a:r>
                <a:r>
                  <a:rPr lang="en-GB" sz="2800" i="1" spc="-1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800" i="1" spc="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R,</a:t>
                </a:r>
                <a:r>
                  <a:rPr lang="en-GB" sz="2800" i="1" spc="-1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800" i="1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γ)</a:t>
                </a:r>
                <a:endParaRPr lang="en-SE" sz="2500" spc="-3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800">
                  <a:lnSpc>
                    <a:spcPct val="100000"/>
                  </a:lnSpc>
                </a:pPr>
                <a:r>
                  <a:rPr sz="2500" spc="-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States:</a:t>
                </a:r>
                <a:r>
                  <a:rPr sz="2500" spc="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sz="2500" spc="-1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</a:t>
                </a:r>
                <a:r>
                  <a:rPr sz="2500" spc="-1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sz="2500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</a:t>
                </a:r>
                <a:endParaRPr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635"/>
                  </a:spcBef>
                </a:pPr>
                <a:r>
                  <a:rPr sz="25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sz="2625" baseline="-12698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</a:t>
                </a:r>
                <a:r>
                  <a:rPr sz="2625" spc="232" baseline="-1269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E" sz="2500" i="1" spc="-32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SE" sz="2500" i="1" spc="-145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SE" sz="2500" i="1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States:</a:t>
                </a:r>
                <a:r>
                  <a:rPr sz="2500" spc="2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starting</a:t>
                </a:r>
                <a:r>
                  <a:rPr sz="2500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</a:t>
                </a:r>
                <a:endParaRPr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630"/>
                  </a:spcBef>
                </a:pP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Actions(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sz="2500" spc="1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possible</a:t>
                </a:r>
                <a:r>
                  <a:rPr sz="2500" spc="-9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actions</a:t>
                </a:r>
                <a:r>
                  <a:rPr sz="2500" spc="-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sz="2500" spc="-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</a:t>
                </a:r>
                <a:r>
                  <a:rPr sz="2500" spc="-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spc="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800" marR="43180">
                  <a:lnSpc>
                    <a:spcPct val="131000"/>
                  </a:lnSpc>
                  <a:spcBef>
                    <a:spcPts val="305"/>
                  </a:spcBef>
                </a:pP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sz="2500" i="1" spc="-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</a:t>
                </a:r>
                <a:r>
                  <a:rPr sz="2500" i="1" spc="-3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</a:t>
                </a:r>
                <a:r>
                  <a:rPr sz="2500" i="1" spc="-3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GB" sz="2625" i="1" baseline="2857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sz="2500" spc="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sz="25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sz="2625" i="1" baseline="2857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sz="2625" i="1" spc="390" baseline="2857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</a:t>
                </a:r>
                <a:r>
                  <a:rPr sz="25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take</a:t>
                </a:r>
                <a:r>
                  <a:rPr sz="25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</a:t>
                </a:r>
                <a:r>
                  <a:rPr sz="25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sz="2500" i="1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sz="25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</a:t>
                </a:r>
                <a:r>
                  <a:rPr sz="25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spc="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endParaRPr lang="en-GB" sz="2500" i="1" spc="12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800" marR="43180">
                  <a:lnSpc>
                    <a:spcPct val="131000"/>
                  </a:lnSpc>
                  <a:spcBef>
                    <a:spcPts val="305"/>
                  </a:spcBef>
                </a:pPr>
                <a:r>
                  <a:rPr sz="2500" spc="-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Reward(</a:t>
                </a:r>
                <a:r>
                  <a:rPr sz="2500" i="1" spc="-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</a:t>
                </a:r>
                <a:r>
                  <a:rPr sz="2500" i="1" spc="-3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</a:t>
                </a:r>
                <a:r>
                  <a:rPr sz="2500" i="1" spc="-3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GB" sz="2625" i="1" baseline="2857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sz="2500" spc="1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1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</a:t>
                </a:r>
                <a:r>
                  <a:rPr sz="2500" spc="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sz="2500" spc="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sz="2500" spc="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transition</a:t>
                </a:r>
                <a:r>
                  <a:rPr sz="2500" spc="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s,</a:t>
                </a:r>
                <a:r>
                  <a:rPr sz="2500" i="1" spc="-3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</a:t>
                </a:r>
                <a:r>
                  <a:rPr sz="2500" i="1" spc="-3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spc="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sz="2500" i="1" spc="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'</a:t>
                </a:r>
                <a:r>
                  <a:rPr lang="en-GB" sz="2625" i="1" spc="97" baseline="2857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endParaRPr lang="en-GB" sz="2500" spc="6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800" marR="43180">
                  <a:lnSpc>
                    <a:spcPct val="131000"/>
                  </a:lnSpc>
                  <a:spcBef>
                    <a:spcPts val="305"/>
                  </a:spcBef>
                </a:pPr>
                <a:r>
                  <a:rPr sz="25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IsEnd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  <a:r>
                  <a:rPr sz="2500" spc="1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whether</a:t>
                </a:r>
                <a:r>
                  <a:rPr sz="2500" spc="-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at</a:t>
                </a:r>
                <a:r>
                  <a:rPr sz="25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</a:t>
                </a:r>
                <a:r>
                  <a:rPr sz="25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sz="2500" spc="-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-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sz="2500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game</a:t>
                </a:r>
                <a:endParaRPr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0800">
                  <a:lnSpc>
                    <a:spcPct val="100000"/>
                  </a:lnSpc>
                  <a:spcBef>
                    <a:spcPts val="635"/>
                  </a:spcBef>
                  <a:tabLst>
                    <a:tab pos="5044440" algn="l"/>
                  </a:tabLst>
                </a:pP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sz="2500" spc="-1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</a:t>
                </a:r>
                <a:r>
                  <a:rPr sz="2500" i="1" spc="-2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sz="2500" i="1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</a:t>
                </a:r>
                <a:r>
                  <a:rPr sz="2500" i="1" spc="-2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1:</a:t>
                </a:r>
                <a:r>
                  <a:rPr sz="2500" spc="2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</a:t>
                </a:r>
                <a:r>
                  <a:rPr sz="25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9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factor</a:t>
                </a:r>
                <a:r>
                  <a:rPr sz="2500" spc="-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(default:</a:t>
                </a:r>
                <a:r>
                  <a:rPr lang="en-GB" sz="25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sz="25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</a:t>
                </a:r>
                <a:endParaRPr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F69AF494-1096-E22A-52A5-95885ECF7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789" y="1537976"/>
                <a:ext cx="7294378" cy="4753865"/>
              </a:xfrm>
              <a:prstGeom prst="rect">
                <a:avLst/>
              </a:prstGeom>
              <a:blipFill>
                <a:blip r:embed="rId3"/>
                <a:stretch>
                  <a:fillRect l="-2261" t="-1596" r="-1739" b="-2926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\\.host\Shared Folders\Shared with PC\images\Markov.jpg">
            <a:extLst>
              <a:ext uri="{FF2B5EF4-FFF2-40B4-BE49-F238E27FC236}">
                <a16:creationId xmlns:a16="http://schemas.microsoft.com/office/drawing/2014/main" id="{45C1C8CC-8ECB-2024-7D60-E3DE4B53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93711" y="2381400"/>
            <a:ext cx="1608942" cy="209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47274C-53CB-47BB-4B6C-D503310ABE9F}"/>
              </a:ext>
            </a:extLst>
          </p:cNvPr>
          <p:cNvSpPr txBox="1"/>
          <p:nvPr/>
        </p:nvSpPr>
        <p:spPr>
          <a:xfrm>
            <a:off x="10159603" y="4661962"/>
            <a:ext cx="15430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Andrey Markov (1856-1922)</a:t>
            </a:r>
          </a:p>
          <a:p>
            <a:pPr algn="ctr" defTabSz="685800"/>
            <a:endParaRPr lang="en-US" sz="1350" dirty="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54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spc="-280" dirty="0"/>
              <a:t>Search</a:t>
            </a:r>
            <a:r>
              <a:rPr lang="en-GB" sz="6000" spc="240" dirty="0"/>
              <a:t> </a:t>
            </a:r>
            <a:r>
              <a:rPr lang="en-GB" sz="6000" spc="-175" dirty="0"/>
              <a:t>problems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B09D1B17-9501-2BF4-C093-B0AC7BCFEC08}"/>
              </a:ext>
            </a:extLst>
          </p:cNvPr>
          <p:cNvGrpSpPr/>
          <p:nvPr/>
        </p:nvGrpSpPr>
        <p:grpSpPr>
          <a:xfrm>
            <a:off x="2457677" y="1299320"/>
            <a:ext cx="7814945" cy="3689985"/>
            <a:chOff x="1175724" y="1326214"/>
            <a:chExt cx="7814945" cy="368998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1DDF0926-CEFF-1C59-1F6E-DB5AA966B88E}"/>
                </a:ext>
              </a:extLst>
            </p:cNvPr>
            <p:cNvSpPr/>
            <p:nvPr/>
          </p:nvSpPr>
          <p:spPr>
            <a:xfrm>
              <a:off x="1188440" y="1640922"/>
              <a:ext cx="7789545" cy="3362325"/>
            </a:xfrm>
            <a:custGeom>
              <a:avLst/>
              <a:gdLst/>
              <a:ahLst/>
              <a:cxnLst/>
              <a:rect l="l" t="t" r="r" b="b"/>
              <a:pathLst>
                <a:path w="7789545" h="3362325">
                  <a:moveTo>
                    <a:pt x="0" y="0"/>
                  </a:moveTo>
                  <a:lnTo>
                    <a:pt x="0" y="3362224"/>
                  </a:lnTo>
                  <a:lnTo>
                    <a:pt x="7789477" y="3362224"/>
                  </a:lnTo>
                  <a:lnTo>
                    <a:pt x="7789477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A7A5A2FB-10C9-250E-377E-91EDD81803D2}"/>
                </a:ext>
              </a:extLst>
            </p:cNvPr>
            <p:cNvSpPr/>
            <p:nvPr/>
          </p:nvSpPr>
          <p:spPr>
            <a:xfrm>
              <a:off x="1315595" y="1326214"/>
              <a:ext cx="4683125" cy="629920"/>
            </a:xfrm>
            <a:custGeom>
              <a:avLst/>
              <a:gdLst/>
              <a:ahLst/>
              <a:cxnLst/>
              <a:rect l="l" t="t" r="r" b="b"/>
              <a:pathLst>
                <a:path w="4683125" h="629919">
                  <a:moveTo>
                    <a:pt x="4682960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4682960" y="629417"/>
                  </a:lnTo>
                  <a:lnTo>
                    <a:pt x="46829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04C157A4-DD96-D8C4-7448-2E3B3F7FF2E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595" y="1326214"/>
              <a:ext cx="642132" cy="629417"/>
            </a:xfrm>
            <a:prstGeom prst="rect">
              <a:avLst/>
            </a:prstGeom>
          </p:spPr>
        </p:pic>
      </p:grpSp>
      <p:sp>
        <p:nvSpPr>
          <p:cNvPr id="14" name="object 7">
            <a:extLst>
              <a:ext uri="{FF2B5EF4-FFF2-40B4-BE49-F238E27FC236}">
                <a16:creationId xmlns:a16="http://schemas.microsoft.com/office/drawing/2014/main" id="{3805D3EC-A055-5363-3BE8-21273A4AC89F}"/>
              </a:ext>
            </a:extLst>
          </p:cNvPr>
          <p:cNvSpPr txBox="1"/>
          <p:nvPr/>
        </p:nvSpPr>
        <p:spPr>
          <a:xfrm>
            <a:off x="1966131" y="1384115"/>
            <a:ext cx="8154034" cy="493596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400175">
              <a:lnSpc>
                <a:spcPct val="100000"/>
              </a:lnSpc>
              <a:spcBef>
                <a:spcPts val="140"/>
              </a:spcBef>
              <a:tabLst>
                <a:tab pos="3101975" algn="l"/>
              </a:tabLst>
            </a:pPr>
            <a:r>
              <a:rPr sz="2500" b="1" spc="-10" dirty="0">
                <a:solidFill>
                  <a:srgbClr val="008000"/>
                </a:solidFill>
                <a:latin typeface="Arial"/>
                <a:cs typeface="Arial"/>
              </a:rPr>
              <a:t>Definition:</a:t>
            </a:r>
            <a:r>
              <a:rPr sz="2500" b="1" dirty="0">
                <a:solidFill>
                  <a:srgbClr val="008000"/>
                </a:solidFill>
                <a:latin typeface="Arial"/>
                <a:cs typeface="Arial"/>
              </a:rPr>
              <a:t>	</a:t>
            </a:r>
            <a:r>
              <a:rPr sz="2500" b="1" spc="-100" dirty="0">
                <a:solidFill>
                  <a:srgbClr val="008000"/>
                </a:solidFill>
                <a:latin typeface="Arial"/>
                <a:cs typeface="Arial"/>
              </a:rPr>
              <a:t>search</a:t>
            </a:r>
            <a:r>
              <a:rPr sz="2500" b="1" spc="-60" dirty="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solidFill>
                  <a:srgbClr val="008000"/>
                </a:solidFill>
                <a:latin typeface="Arial"/>
                <a:cs typeface="Arial"/>
              </a:rPr>
              <a:t>problem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 dirty="0">
              <a:latin typeface="Arial"/>
              <a:cs typeface="Arial"/>
            </a:endParaRPr>
          </a:p>
          <a:p>
            <a:pPr marL="707390">
              <a:lnSpc>
                <a:spcPct val="100000"/>
              </a:lnSpc>
              <a:spcBef>
                <a:spcPts val="5"/>
              </a:spcBef>
              <a:tabLst>
                <a:tab pos="1774825" algn="l"/>
              </a:tabLst>
            </a:pPr>
            <a:r>
              <a:rPr sz="2500" spc="-10" dirty="0">
                <a:latin typeface="Arial"/>
                <a:cs typeface="Arial"/>
              </a:rPr>
              <a:t>States:</a:t>
            </a:r>
            <a:r>
              <a:rPr sz="2500" dirty="0">
                <a:latin typeface="Arial"/>
                <a:cs typeface="Arial"/>
              </a:rPr>
              <a:t>	the</a:t>
            </a:r>
            <a:r>
              <a:rPr sz="2500" spc="-5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set</a:t>
            </a:r>
            <a:r>
              <a:rPr sz="2500" dirty="0">
                <a:latin typeface="Arial"/>
                <a:cs typeface="Arial"/>
              </a:rPr>
              <a:t> of </a:t>
            </a:r>
            <a:r>
              <a:rPr sz="2500" spc="-10" dirty="0">
                <a:latin typeface="Arial"/>
                <a:cs typeface="Arial"/>
              </a:rPr>
              <a:t>states</a:t>
            </a:r>
            <a:endParaRPr sz="2500" dirty="0">
              <a:latin typeface="Arial"/>
              <a:cs typeface="Arial"/>
            </a:endParaRPr>
          </a:p>
          <a:p>
            <a:pPr marL="707390">
              <a:lnSpc>
                <a:spcPct val="100000"/>
              </a:lnSpc>
              <a:spcBef>
                <a:spcPts val="630"/>
              </a:spcBef>
              <a:tabLst>
                <a:tab pos="2792095" algn="l"/>
              </a:tabLst>
            </a:pPr>
            <a:r>
              <a:rPr sz="2500" i="1" dirty="0">
                <a:latin typeface="Arial"/>
                <a:cs typeface="Arial"/>
              </a:rPr>
              <a:t>s</a:t>
            </a:r>
            <a:r>
              <a:rPr sz="2625" baseline="-12698" dirty="0">
                <a:latin typeface="Arial"/>
                <a:cs typeface="Arial"/>
              </a:rPr>
              <a:t>start</a:t>
            </a:r>
            <a:r>
              <a:rPr sz="2625" spc="577" baseline="-12698" dirty="0">
                <a:latin typeface="Arial"/>
                <a:cs typeface="Arial"/>
              </a:rPr>
              <a:t> </a:t>
            </a:r>
            <a:r>
              <a:rPr sz="2500" i="1" spc="180" dirty="0">
                <a:latin typeface="Menlo"/>
                <a:cs typeface="Menlo"/>
              </a:rPr>
              <a:t>∈</a:t>
            </a:r>
            <a:r>
              <a:rPr sz="2500" i="1" spc="-760" dirty="0">
                <a:latin typeface="Menlo"/>
                <a:cs typeface="Menlo"/>
              </a:rPr>
              <a:t> </a:t>
            </a:r>
            <a:r>
              <a:rPr sz="2500" spc="-10" dirty="0">
                <a:latin typeface="Arial"/>
                <a:cs typeface="Arial"/>
              </a:rPr>
              <a:t>States:</a:t>
            </a:r>
            <a:r>
              <a:rPr sz="2500" dirty="0">
                <a:latin typeface="Arial"/>
                <a:cs typeface="Arial"/>
              </a:rPr>
              <a:t>	starting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-20" dirty="0">
                <a:latin typeface="Arial"/>
                <a:cs typeface="Arial"/>
              </a:rPr>
              <a:t>state</a:t>
            </a:r>
            <a:endParaRPr sz="2500" dirty="0">
              <a:latin typeface="Arial"/>
              <a:cs typeface="Arial"/>
            </a:endParaRPr>
          </a:p>
          <a:p>
            <a:pPr marL="707390">
              <a:lnSpc>
                <a:spcPct val="100000"/>
              </a:lnSpc>
              <a:spcBef>
                <a:spcPts val="635"/>
              </a:spcBef>
              <a:tabLst>
                <a:tab pos="2345055" algn="l"/>
              </a:tabLst>
            </a:pPr>
            <a:r>
              <a:rPr sz="2500" spc="-10" dirty="0">
                <a:latin typeface="Arial"/>
                <a:cs typeface="Arial"/>
              </a:rPr>
              <a:t>Actions(</a:t>
            </a:r>
            <a:r>
              <a:rPr sz="2500" i="1" spc="-10" dirty="0">
                <a:latin typeface="Arial"/>
                <a:cs typeface="Arial"/>
              </a:rPr>
              <a:t>s</a:t>
            </a:r>
            <a:r>
              <a:rPr sz="2500" spc="-10" dirty="0">
                <a:latin typeface="Arial"/>
                <a:cs typeface="Arial"/>
              </a:rPr>
              <a:t>):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90" dirty="0">
                <a:latin typeface="Arial"/>
                <a:cs typeface="Arial"/>
              </a:rPr>
              <a:t>possible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spc="-45" dirty="0">
                <a:latin typeface="Arial"/>
                <a:cs typeface="Arial"/>
              </a:rPr>
              <a:t>actions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from</a:t>
            </a:r>
            <a:r>
              <a:rPr sz="2500" spc="-6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state</a:t>
            </a:r>
            <a:r>
              <a:rPr sz="2500" spc="-55" dirty="0">
                <a:latin typeface="Arial"/>
                <a:cs typeface="Arial"/>
              </a:rPr>
              <a:t> </a:t>
            </a:r>
            <a:r>
              <a:rPr sz="2500" i="1" spc="-50" dirty="0">
                <a:latin typeface="Arial"/>
                <a:cs typeface="Arial"/>
              </a:rPr>
              <a:t>s</a:t>
            </a:r>
            <a:endParaRPr sz="2500" dirty="0">
              <a:latin typeface="Arial"/>
              <a:cs typeface="Arial"/>
            </a:endParaRPr>
          </a:p>
          <a:p>
            <a:pPr marL="707390" marR="55880">
              <a:lnSpc>
                <a:spcPct val="121100"/>
              </a:lnSpc>
              <a:tabLst>
                <a:tab pos="2080895" algn="l"/>
                <a:tab pos="2263140" algn="l"/>
                <a:tab pos="2287905" algn="l"/>
              </a:tabLst>
            </a:pPr>
            <a:r>
              <a:rPr sz="2500" spc="-80" dirty="0">
                <a:latin typeface="Arial"/>
                <a:cs typeface="Arial"/>
              </a:rPr>
              <a:t>Succ(</a:t>
            </a:r>
            <a:r>
              <a:rPr sz="2500" i="1" spc="-80" dirty="0">
                <a:latin typeface="Arial"/>
                <a:cs typeface="Arial"/>
              </a:rPr>
              <a:t>s,</a:t>
            </a:r>
            <a:r>
              <a:rPr sz="2500" i="1" spc="-229" dirty="0">
                <a:latin typeface="Arial"/>
                <a:cs typeface="Arial"/>
              </a:rPr>
              <a:t> </a:t>
            </a:r>
            <a:r>
              <a:rPr sz="2500" i="1" spc="-25" dirty="0">
                <a:latin typeface="Arial"/>
                <a:cs typeface="Arial"/>
              </a:rPr>
              <a:t>a</a:t>
            </a:r>
            <a:r>
              <a:rPr sz="2500" spc="-25" dirty="0">
                <a:latin typeface="Arial"/>
                <a:cs typeface="Arial"/>
              </a:rPr>
              <a:t>):</a:t>
            </a:r>
            <a:r>
              <a:rPr sz="2500" dirty="0">
                <a:latin typeface="Arial"/>
                <a:cs typeface="Arial"/>
              </a:rPr>
              <a:t>		</a:t>
            </a:r>
            <a:r>
              <a:rPr sz="2500" spc="-95" dirty="0">
                <a:latin typeface="Arial"/>
                <a:cs typeface="Arial"/>
              </a:rPr>
              <a:t>where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-90" dirty="0">
                <a:latin typeface="Arial"/>
                <a:cs typeface="Arial"/>
              </a:rPr>
              <a:t>we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-70" dirty="0">
                <a:latin typeface="Arial"/>
                <a:cs typeface="Arial"/>
              </a:rPr>
              <a:t>end</a:t>
            </a:r>
            <a:r>
              <a:rPr sz="2500" spc="-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up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60" dirty="0">
                <a:latin typeface="Arial"/>
                <a:cs typeface="Arial"/>
              </a:rPr>
              <a:t>if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take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action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i="1" dirty="0">
                <a:latin typeface="Arial"/>
                <a:cs typeface="Arial"/>
              </a:rPr>
              <a:t>a</a:t>
            </a:r>
            <a:r>
              <a:rPr sz="2500" i="1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in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state</a:t>
            </a:r>
            <a:r>
              <a:rPr sz="2500" spc="-25" dirty="0">
                <a:latin typeface="Arial"/>
                <a:cs typeface="Arial"/>
              </a:rPr>
              <a:t> </a:t>
            </a:r>
            <a:r>
              <a:rPr sz="2500" i="1" spc="-50" dirty="0">
                <a:latin typeface="Arial"/>
                <a:cs typeface="Arial"/>
              </a:rPr>
              <a:t>s </a:t>
            </a:r>
            <a:r>
              <a:rPr sz="2500" spc="-45" dirty="0">
                <a:latin typeface="Arial"/>
                <a:cs typeface="Arial"/>
              </a:rPr>
              <a:t>Cost(</a:t>
            </a:r>
            <a:r>
              <a:rPr sz="2500" i="1" spc="-45" dirty="0">
                <a:latin typeface="Arial"/>
                <a:cs typeface="Arial"/>
              </a:rPr>
              <a:t>s,</a:t>
            </a:r>
            <a:r>
              <a:rPr sz="2500" i="1" spc="-225" dirty="0">
                <a:latin typeface="Arial"/>
                <a:cs typeface="Arial"/>
              </a:rPr>
              <a:t> </a:t>
            </a:r>
            <a:r>
              <a:rPr sz="2500" i="1" spc="-25" dirty="0">
                <a:latin typeface="Arial"/>
                <a:cs typeface="Arial"/>
              </a:rPr>
              <a:t>a</a:t>
            </a:r>
            <a:r>
              <a:rPr sz="2500" spc="-25" dirty="0">
                <a:latin typeface="Arial"/>
                <a:cs typeface="Arial"/>
              </a:rPr>
              <a:t>):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0" dirty="0">
                <a:latin typeface="Arial"/>
                <a:cs typeface="Arial"/>
              </a:rPr>
              <a:t>cost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for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taking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action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i="1" dirty="0">
                <a:latin typeface="Arial"/>
                <a:cs typeface="Arial"/>
              </a:rPr>
              <a:t>a</a:t>
            </a:r>
            <a:r>
              <a:rPr sz="2500" i="1" spc="-1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in</a:t>
            </a:r>
            <a:r>
              <a:rPr sz="2500" spc="-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state</a:t>
            </a:r>
            <a:r>
              <a:rPr sz="2500" spc="-10" dirty="0">
                <a:latin typeface="Arial"/>
                <a:cs typeface="Arial"/>
              </a:rPr>
              <a:t> </a:t>
            </a:r>
            <a:r>
              <a:rPr sz="2500" i="1" spc="-50" dirty="0">
                <a:latin typeface="Arial"/>
                <a:cs typeface="Arial"/>
              </a:rPr>
              <a:t>s </a:t>
            </a:r>
            <a:r>
              <a:rPr sz="2500" spc="-10" dirty="0">
                <a:latin typeface="Arial"/>
                <a:cs typeface="Arial"/>
              </a:rPr>
              <a:t>IsEnd(</a:t>
            </a:r>
            <a:r>
              <a:rPr sz="2500" i="1" spc="-10" dirty="0">
                <a:latin typeface="Arial"/>
                <a:cs typeface="Arial"/>
              </a:rPr>
              <a:t>s</a:t>
            </a:r>
            <a:r>
              <a:rPr sz="2500" spc="-10" dirty="0">
                <a:latin typeface="Arial"/>
                <a:cs typeface="Arial"/>
              </a:rPr>
              <a:t>):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40" dirty="0">
                <a:latin typeface="Arial"/>
                <a:cs typeface="Arial"/>
              </a:rPr>
              <a:t>whether</a:t>
            </a:r>
            <a:r>
              <a:rPr sz="2500" spc="4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at</a:t>
            </a:r>
            <a:r>
              <a:rPr sz="2500" spc="45" dirty="0">
                <a:latin typeface="Arial"/>
                <a:cs typeface="Arial"/>
              </a:rPr>
              <a:t> </a:t>
            </a:r>
            <a:r>
              <a:rPr sz="2500" spc="-25" dirty="0">
                <a:latin typeface="Arial"/>
                <a:cs typeface="Arial"/>
              </a:rPr>
              <a:t>end</a:t>
            </a:r>
            <a:endParaRPr sz="2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 dirty="0">
              <a:latin typeface="Arial"/>
              <a:cs typeface="Arial"/>
            </a:endParaRPr>
          </a:p>
          <a:p>
            <a:pPr marL="372110" indent="-321310">
              <a:buFont typeface="Menlo"/>
              <a:buChar char="•"/>
              <a:tabLst>
                <a:tab pos="372110" algn="l"/>
              </a:tabLst>
            </a:pPr>
            <a:r>
              <a:rPr sz="2500" spc="-80" dirty="0">
                <a:latin typeface="Arial"/>
                <a:cs typeface="Arial"/>
              </a:rPr>
              <a:t>Succ(</a:t>
            </a:r>
            <a:r>
              <a:rPr sz="2500" i="1" spc="-80" dirty="0">
                <a:latin typeface="Arial"/>
                <a:cs typeface="Arial"/>
              </a:rPr>
              <a:t>s,</a:t>
            </a:r>
            <a:r>
              <a:rPr sz="2500" i="1" spc="-235" dirty="0">
                <a:latin typeface="Arial"/>
                <a:cs typeface="Arial"/>
              </a:rPr>
              <a:t> </a:t>
            </a:r>
            <a:r>
              <a:rPr sz="2500" i="1" dirty="0">
                <a:latin typeface="Arial"/>
                <a:cs typeface="Arial"/>
              </a:rPr>
              <a:t>a</a:t>
            </a:r>
            <a:r>
              <a:rPr sz="2500" dirty="0">
                <a:latin typeface="Arial"/>
                <a:cs typeface="Arial"/>
              </a:rPr>
              <a:t>)</a:t>
            </a:r>
            <a:r>
              <a:rPr sz="2500" spc="70" dirty="0">
                <a:latin typeface="Arial"/>
                <a:cs typeface="Arial"/>
              </a:rPr>
              <a:t> </a:t>
            </a:r>
            <a:r>
              <a:rPr sz="2500" i="1" spc="1019" dirty="0">
                <a:latin typeface="Menlo"/>
                <a:cs typeface="Menlo"/>
              </a:rPr>
              <a:t>⇒</a:t>
            </a:r>
            <a:r>
              <a:rPr sz="2500" i="1" spc="-740" dirty="0">
                <a:latin typeface="Menlo"/>
                <a:cs typeface="Menlo"/>
              </a:rPr>
              <a:t> </a:t>
            </a:r>
            <a:r>
              <a:rPr sz="2500" i="1" spc="-55" dirty="0">
                <a:latin typeface="Arial"/>
                <a:cs typeface="Arial"/>
              </a:rPr>
              <a:t>T</a:t>
            </a:r>
            <a:r>
              <a:rPr sz="2500" i="1" spc="-31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(</a:t>
            </a:r>
            <a:r>
              <a:rPr sz="2500" i="1" dirty="0">
                <a:latin typeface="Arial"/>
                <a:cs typeface="Arial"/>
              </a:rPr>
              <a:t>s,</a:t>
            </a:r>
            <a:r>
              <a:rPr sz="2500" i="1" spc="-235" dirty="0">
                <a:latin typeface="Arial"/>
                <a:cs typeface="Arial"/>
              </a:rPr>
              <a:t> </a:t>
            </a:r>
            <a:r>
              <a:rPr sz="2500" i="1" spc="-30" dirty="0">
                <a:latin typeface="Arial"/>
                <a:cs typeface="Arial"/>
              </a:rPr>
              <a:t>a,</a:t>
            </a:r>
            <a:r>
              <a:rPr sz="2500" i="1" spc="-240" dirty="0">
                <a:latin typeface="Arial"/>
                <a:cs typeface="Arial"/>
              </a:rPr>
              <a:t> </a:t>
            </a:r>
            <a:r>
              <a:rPr sz="2500" i="1" spc="-25" dirty="0">
                <a:latin typeface="Arial"/>
                <a:cs typeface="Arial"/>
              </a:rPr>
              <a:t>s</a:t>
            </a:r>
            <a:r>
              <a:rPr lang="en-GB" sz="2625" i="1" spc="-37" baseline="28571" dirty="0">
                <a:latin typeface="Menlo"/>
                <a:cs typeface="Menlo"/>
              </a:rPr>
              <a:t>' </a:t>
            </a:r>
            <a:r>
              <a:rPr sz="2500" spc="-25" dirty="0">
                <a:latin typeface="Arial"/>
                <a:cs typeface="Arial"/>
              </a:rPr>
              <a:t>)</a:t>
            </a:r>
            <a:endParaRPr sz="2500" dirty="0">
              <a:latin typeface="Arial"/>
              <a:cs typeface="Arial"/>
            </a:endParaRPr>
          </a:p>
          <a:p>
            <a:pPr marL="372110" indent="-321310">
              <a:lnSpc>
                <a:spcPct val="100000"/>
              </a:lnSpc>
              <a:spcBef>
                <a:spcPts val="1635"/>
              </a:spcBef>
              <a:buFont typeface="Menlo"/>
              <a:buChar char="•"/>
              <a:tabLst>
                <a:tab pos="372110" algn="l"/>
              </a:tabLst>
            </a:pPr>
            <a:r>
              <a:rPr sz="2500" spc="-45" dirty="0">
                <a:latin typeface="Arial"/>
                <a:cs typeface="Arial"/>
              </a:rPr>
              <a:t>Cost(</a:t>
            </a:r>
            <a:r>
              <a:rPr sz="2500" i="1" spc="-45" dirty="0">
                <a:latin typeface="Arial"/>
                <a:cs typeface="Arial"/>
              </a:rPr>
              <a:t>s,</a:t>
            </a:r>
            <a:r>
              <a:rPr sz="2500" i="1" spc="-240" dirty="0">
                <a:latin typeface="Arial"/>
                <a:cs typeface="Arial"/>
              </a:rPr>
              <a:t> </a:t>
            </a:r>
            <a:r>
              <a:rPr sz="2500" i="1" dirty="0">
                <a:latin typeface="Arial"/>
                <a:cs typeface="Arial"/>
              </a:rPr>
              <a:t>a</a:t>
            </a:r>
            <a:r>
              <a:rPr sz="2500" dirty="0">
                <a:latin typeface="Arial"/>
                <a:cs typeface="Arial"/>
              </a:rPr>
              <a:t>)</a:t>
            </a:r>
            <a:r>
              <a:rPr sz="2500" spc="70" dirty="0">
                <a:latin typeface="Arial"/>
                <a:cs typeface="Arial"/>
              </a:rPr>
              <a:t> </a:t>
            </a:r>
            <a:r>
              <a:rPr sz="2500" i="1" spc="1019" dirty="0">
                <a:latin typeface="Menlo"/>
                <a:cs typeface="Menlo"/>
              </a:rPr>
              <a:t>⇒</a:t>
            </a:r>
            <a:r>
              <a:rPr sz="2500" i="1" spc="-745" dirty="0">
                <a:latin typeface="Menlo"/>
                <a:cs typeface="Menlo"/>
              </a:rPr>
              <a:t> </a:t>
            </a:r>
            <a:r>
              <a:rPr sz="2500" spc="-100" dirty="0">
                <a:latin typeface="Arial"/>
                <a:cs typeface="Arial"/>
              </a:rPr>
              <a:t>Reward(</a:t>
            </a:r>
            <a:r>
              <a:rPr sz="2500" i="1" spc="-100" dirty="0">
                <a:latin typeface="Arial"/>
                <a:cs typeface="Arial"/>
              </a:rPr>
              <a:t>s,</a:t>
            </a:r>
            <a:r>
              <a:rPr sz="2500" i="1" spc="-235" dirty="0">
                <a:latin typeface="Arial"/>
                <a:cs typeface="Arial"/>
              </a:rPr>
              <a:t> </a:t>
            </a:r>
            <a:r>
              <a:rPr sz="2500" i="1" spc="-30" dirty="0">
                <a:latin typeface="Arial"/>
                <a:cs typeface="Arial"/>
              </a:rPr>
              <a:t>a,</a:t>
            </a:r>
            <a:r>
              <a:rPr sz="2500" i="1" spc="-245" dirty="0">
                <a:latin typeface="Arial"/>
                <a:cs typeface="Arial"/>
              </a:rPr>
              <a:t> </a:t>
            </a:r>
            <a:r>
              <a:rPr lang="en-GB" sz="2500" i="1" spc="-25" dirty="0">
                <a:latin typeface="Arial"/>
                <a:cs typeface="Arial"/>
              </a:rPr>
              <a:t>s</a:t>
            </a:r>
            <a:r>
              <a:rPr lang="en-GB" sz="2625" i="1" spc="-37" baseline="28571" dirty="0">
                <a:latin typeface="Menlo"/>
                <a:cs typeface="Menlo"/>
              </a:rPr>
              <a:t>'</a:t>
            </a:r>
            <a:r>
              <a:rPr sz="2500" spc="-25" dirty="0">
                <a:latin typeface="Arial"/>
                <a:cs typeface="Arial"/>
              </a:rPr>
              <a:t>)</a:t>
            </a:r>
            <a:endParaRPr sz="2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93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25" y="8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spc="-114" dirty="0"/>
              <a:t>Transitions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8" name="object 3">
            <a:extLst>
              <a:ext uri="{FF2B5EF4-FFF2-40B4-BE49-F238E27FC236}">
                <a16:creationId xmlns:a16="http://schemas.microsoft.com/office/drawing/2014/main" id="{28EE8E13-1247-89B6-1735-525F339B4111}"/>
              </a:ext>
            </a:extLst>
          </p:cNvPr>
          <p:cNvGrpSpPr/>
          <p:nvPr/>
        </p:nvGrpSpPr>
        <p:grpSpPr>
          <a:xfrm>
            <a:off x="846380" y="1334088"/>
            <a:ext cx="9310370" cy="1766570"/>
            <a:chOff x="428146" y="1326214"/>
            <a:chExt cx="9310370" cy="1766570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50AB1855-D9C9-E396-639E-6347F1CA0482}"/>
                </a:ext>
              </a:extLst>
            </p:cNvPr>
            <p:cNvSpPr/>
            <p:nvPr/>
          </p:nvSpPr>
          <p:spPr>
            <a:xfrm>
              <a:off x="440862" y="1640922"/>
              <a:ext cx="9284970" cy="1439545"/>
            </a:xfrm>
            <a:custGeom>
              <a:avLst/>
              <a:gdLst/>
              <a:ahLst/>
              <a:cxnLst/>
              <a:rect l="l" t="t" r="r" b="b"/>
              <a:pathLst>
                <a:path w="9284970" h="1439545">
                  <a:moveTo>
                    <a:pt x="0" y="0"/>
                  </a:moveTo>
                  <a:lnTo>
                    <a:pt x="0" y="1439104"/>
                  </a:lnTo>
                  <a:lnTo>
                    <a:pt x="9284633" y="1439104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6ECA29CC-8988-BC66-3624-4DF831868C29}"/>
                </a:ext>
              </a:extLst>
            </p:cNvPr>
            <p:cNvSpPr/>
            <p:nvPr/>
          </p:nvSpPr>
          <p:spPr>
            <a:xfrm>
              <a:off x="568017" y="1326214"/>
              <a:ext cx="5738495" cy="629920"/>
            </a:xfrm>
            <a:custGeom>
              <a:avLst/>
              <a:gdLst/>
              <a:ahLst/>
              <a:cxnLst/>
              <a:rect l="l" t="t" r="r" b="b"/>
              <a:pathLst>
                <a:path w="5738495" h="629919">
                  <a:moveTo>
                    <a:pt x="5738388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5738388" y="629417"/>
                  </a:lnTo>
                  <a:lnTo>
                    <a:pt x="5738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691BDF6D-19F7-813A-163E-A10566CBD62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1326214"/>
              <a:ext cx="642132" cy="629417"/>
            </a:xfrm>
            <a:prstGeom prst="rect">
              <a:avLst/>
            </a:prstGeom>
          </p:spPr>
        </p:pic>
      </p:grp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3565913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4463722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5477975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6891792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3565913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4463722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5477975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6891792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D4D50B-34CB-9B9E-3EC5-326283B73208}"/>
              </a:ext>
            </a:extLst>
          </p:cNvPr>
          <p:cNvGrpSpPr/>
          <p:nvPr/>
        </p:nvGrpSpPr>
        <p:grpSpPr>
          <a:xfrm>
            <a:off x="986344" y="1418883"/>
            <a:ext cx="9030335" cy="4679151"/>
            <a:chOff x="1815019" y="1418883"/>
            <a:chExt cx="9030335" cy="4679151"/>
          </a:xfrm>
        </p:grpSpPr>
        <p:grpSp>
          <p:nvGrpSpPr>
            <p:cNvPr id="12" name="object 7">
              <a:extLst>
                <a:ext uri="{FF2B5EF4-FFF2-40B4-BE49-F238E27FC236}">
                  <a16:creationId xmlns:a16="http://schemas.microsoft.com/office/drawing/2014/main" id="{7366DD2C-540E-359C-2452-6E293BBCB1AE}"/>
                </a:ext>
              </a:extLst>
            </p:cNvPr>
            <p:cNvGrpSpPr/>
            <p:nvPr/>
          </p:nvGrpSpPr>
          <p:grpSpPr>
            <a:xfrm>
              <a:off x="3433387" y="3268842"/>
              <a:ext cx="5793740" cy="2829192"/>
              <a:chOff x="2186478" y="3260968"/>
              <a:chExt cx="5793740" cy="3097921"/>
            </a:xfrm>
          </p:grpSpPr>
          <p:sp>
            <p:nvSpPr>
              <p:cNvPr id="13" name="object 8">
                <a:extLst>
                  <a:ext uri="{FF2B5EF4-FFF2-40B4-BE49-F238E27FC236}">
                    <a16:creationId xmlns:a16="http://schemas.microsoft.com/office/drawing/2014/main" id="{7AF8077E-AC40-A3FF-E813-A4B29CA93CEC}"/>
                  </a:ext>
                </a:extLst>
              </p:cNvPr>
              <p:cNvSpPr/>
              <p:nvPr/>
            </p:nvSpPr>
            <p:spPr>
              <a:xfrm>
                <a:off x="2186478" y="3582034"/>
                <a:ext cx="5793740" cy="2776855"/>
              </a:xfrm>
              <a:custGeom>
                <a:avLst/>
                <a:gdLst/>
                <a:ahLst/>
                <a:cxnLst/>
                <a:rect l="l" t="t" r="r" b="b"/>
                <a:pathLst>
                  <a:path w="5793740" h="2776854">
                    <a:moveTo>
                      <a:pt x="0" y="0"/>
                    </a:moveTo>
                    <a:lnTo>
                      <a:pt x="0" y="2776593"/>
                    </a:lnTo>
                    <a:lnTo>
                      <a:pt x="5793400" y="2776593"/>
                    </a:lnTo>
                    <a:lnTo>
                      <a:pt x="579340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0C90A117-3697-AEF7-EEEB-D08274F8AE77}"/>
                  </a:ext>
                </a:extLst>
              </p:cNvPr>
              <p:cNvSpPr/>
              <p:nvPr/>
            </p:nvSpPr>
            <p:spPr>
              <a:xfrm>
                <a:off x="2313633" y="3260968"/>
                <a:ext cx="5539105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5539105" h="642620">
                    <a:moveTo>
                      <a:pt x="5539090" y="0"/>
                    </a:moveTo>
                    <a:lnTo>
                      <a:pt x="0" y="0"/>
                    </a:lnTo>
                    <a:lnTo>
                      <a:pt x="0" y="642132"/>
                    </a:lnTo>
                    <a:lnTo>
                      <a:pt x="5539090" y="642132"/>
                    </a:lnTo>
                    <a:lnTo>
                      <a:pt x="553909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5" name="object 10">
                <a:extLst>
                  <a:ext uri="{FF2B5EF4-FFF2-40B4-BE49-F238E27FC236}">
                    <a16:creationId xmlns:a16="http://schemas.microsoft.com/office/drawing/2014/main" id="{89C31FDD-8409-C430-9A63-9A271974F929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313633" y="3260968"/>
                <a:ext cx="642132" cy="642132"/>
              </a:xfrm>
              <a:prstGeom prst="rect">
                <a:avLst/>
              </a:prstGeom>
            </p:spPr>
          </p:pic>
        </p:grp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C3C5EE35-4BE2-91F2-BA93-89005D1AF2EC}"/>
                </a:ext>
              </a:extLst>
            </p:cNvPr>
            <p:cNvSpPr txBox="1"/>
            <p:nvPr/>
          </p:nvSpPr>
          <p:spPr>
            <a:xfrm>
              <a:off x="1815019" y="1418883"/>
              <a:ext cx="9030335" cy="2713563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768985">
                <a:lnSpc>
                  <a:spcPct val="100000"/>
                </a:lnSpc>
                <a:spcBef>
                  <a:spcPts val="140"/>
                </a:spcBef>
                <a:tabLst>
                  <a:tab pos="2469515" algn="l"/>
                </a:tabLst>
              </a:pPr>
              <a:r>
                <a:rPr sz="2500" b="1" spc="-1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Definition:</a:t>
              </a:r>
              <a:r>
                <a:rPr sz="2500" b="1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sz="2500" b="1" spc="-1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transition</a:t>
              </a:r>
              <a:r>
                <a:rPr sz="2500" b="1" spc="-145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b="1" spc="-1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probabilities</a:t>
              </a:r>
              <a:endParaRPr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6200" marR="68580">
                <a:lnSpc>
                  <a:spcPct val="101600"/>
                </a:lnSpc>
                <a:spcBef>
                  <a:spcPts val="2260"/>
                </a:spcBef>
              </a:pPr>
              <a:r>
                <a:rPr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sz="2500" spc="-1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b="1" spc="-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transition</a:t>
              </a:r>
              <a:r>
                <a:rPr sz="2500" b="1" spc="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b="1" spc="-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probabilities</a:t>
              </a:r>
              <a:r>
                <a:rPr sz="2500" b="1" spc="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sz="2500" i="1" spc="-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2500" i="1" spc="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s,</a:t>
              </a:r>
              <a:r>
                <a:rPr sz="2500" i="1" spc="-3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i="1" spc="-1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a,</a:t>
              </a:r>
              <a:r>
                <a:rPr sz="2500" i="1" spc="-3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i="1" spc="1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GB" sz="2500" i="1" spc="1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r>
                <a:rPr lang="en-GB" sz="2625" i="1" spc="202" baseline="2857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1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sz="2500" spc="1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-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specify</a:t>
              </a:r>
              <a:r>
                <a:rPr sz="2500" spc="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-2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sz="2500" spc="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-8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probability</a:t>
              </a:r>
              <a:r>
                <a:rPr sz="2500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-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</a:t>
              </a:r>
              <a:r>
                <a:rPr sz="2500" spc="-6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ending</a:t>
              </a:r>
              <a:r>
                <a:rPr sz="25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sz="25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r>
                <a:rPr sz="25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-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r>
                <a:rPr sz="25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GB" sz="2625" i="1" baseline="2857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r>
                <a:rPr sz="2625" i="1" spc="315" baseline="2857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</a:t>
              </a:r>
              <a:r>
                <a:rPr sz="25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-8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taken</a:t>
              </a:r>
              <a:r>
                <a:rPr sz="2500" spc="-4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-6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action</a:t>
              </a:r>
              <a:r>
                <a:rPr sz="25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sz="2500" i="1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r>
                <a:rPr sz="25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-7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r>
                <a:rPr sz="2500" spc="-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i="1" spc="-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2500" spc="-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3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514600">
                <a:lnSpc>
                  <a:spcPct val="100000"/>
                </a:lnSpc>
                <a:tabLst>
                  <a:tab pos="4015740" algn="l"/>
                </a:tabLst>
              </a:pPr>
              <a:r>
                <a:rPr sz="2500" b="1" spc="-10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Example:</a:t>
              </a:r>
              <a:r>
                <a:rPr sz="2500" b="1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sz="2500" b="1" spc="-10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transition</a:t>
              </a:r>
              <a:r>
                <a:rPr sz="2500" b="1" spc="-145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b="1" spc="-10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probabilities</a:t>
              </a:r>
              <a:endParaRPr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endParaRPr sz="21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0BBCEF78-E528-0B3A-043C-D87517CB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303" y="3859478"/>
              <a:ext cx="4301489" cy="2159358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B7C08DC-9B46-1347-EDBE-2EED3C1E00C8}"/>
              </a:ext>
            </a:extLst>
          </p:cNvPr>
          <p:cNvGrpSpPr/>
          <p:nvPr/>
        </p:nvGrpSpPr>
        <p:grpSpPr>
          <a:xfrm>
            <a:off x="8685992" y="3769660"/>
            <a:ext cx="3486709" cy="2215903"/>
            <a:chOff x="4476069" y="4336916"/>
            <a:chExt cx="3712196" cy="2311036"/>
          </a:xfrm>
        </p:grpSpPr>
        <p:sp>
          <p:nvSpPr>
            <p:cNvPr id="56" name="object 8">
              <a:extLst>
                <a:ext uri="{FF2B5EF4-FFF2-40B4-BE49-F238E27FC236}">
                  <a16:creationId xmlns:a16="http://schemas.microsoft.com/office/drawing/2014/main" id="{9A381214-FA19-C1AA-3578-6952FE3AF895}"/>
                </a:ext>
              </a:extLst>
            </p:cNvPr>
            <p:cNvSpPr/>
            <p:nvPr/>
          </p:nvSpPr>
          <p:spPr>
            <a:xfrm>
              <a:off x="4476069" y="4352790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object 9">
              <a:extLst>
                <a:ext uri="{FF2B5EF4-FFF2-40B4-BE49-F238E27FC236}">
                  <a16:creationId xmlns:a16="http://schemas.microsoft.com/office/drawing/2014/main" id="{53F43F09-0FB8-F795-7972-AD8DAD24A521}"/>
                </a:ext>
              </a:extLst>
            </p:cNvPr>
            <p:cNvSpPr txBox="1"/>
            <p:nvPr/>
          </p:nvSpPr>
          <p:spPr>
            <a:xfrm>
              <a:off x="4644587" y="4464072"/>
              <a:ext cx="17208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2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object 10">
              <a:extLst>
                <a:ext uri="{FF2B5EF4-FFF2-40B4-BE49-F238E27FC236}">
                  <a16:creationId xmlns:a16="http://schemas.microsoft.com/office/drawing/2014/main" id="{A7A5B656-CCD4-3987-D46A-603C9B09524C}"/>
                </a:ext>
              </a:extLst>
            </p:cNvPr>
            <p:cNvSpPr/>
            <p:nvPr/>
          </p:nvSpPr>
          <p:spPr>
            <a:xfrm>
              <a:off x="7534146" y="4352790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object 11">
              <a:extLst>
                <a:ext uri="{FF2B5EF4-FFF2-40B4-BE49-F238E27FC236}">
                  <a16:creationId xmlns:a16="http://schemas.microsoft.com/office/drawing/2014/main" id="{20FBDD9E-E264-9E12-792F-3FC623334981}"/>
                </a:ext>
              </a:extLst>
            </p:cNvPr>
            <p:cNvSpPr txBox="1"/>
            <p:nvPr/>
          </p:nvSpPr>
          <p:spPr>
            <a:xfrm>
              <a:off x="7593485" y="4503169"/>
              <a:ext cx="390525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spc="-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in,stay</a:t>
              </a:r>
              <a:endParaRPr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object 12">
              <a:extLst>
                <a:ext uri="{FF2B5EF4-FFF2-40B4-BE49-F238E27FC236}">
                  <a16:creationId xmlns:a16="http://schemas.microsoft.com/office/drawing/2014/main" id="{06E87FFB-B94F-5996-FAF0-66D2B3B7FB20}"/>
                </a:ext>
              </a:extLst>
            </p:cNvPr>
            <p:cNvSpPr/>
            <p:nvPr/>
          </p:nvSpPr>
          <p:spPr>
            <a:xfrm>
              <a:off x="4476069" y="6139318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4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object 13">
              <a:extLst>
                <a:ext uri="{FF2B5EF4-FFF2-40B4-BE49-F238E27FC236}">
                  <a16:creationId xmlns:a16="http://schemas.microsoft.com/office/drawing/2014/main" id="{504BA22C-EBC3-9324-A0F0-9A9F42D55C53}"/>
                </a:ext>
              </a:extLst>
            </p:cNvPr>
            <p:cNvSpPr txBox="1"/>
            <p:nvPr/>
          </p:nvSpPr>
          <p:spPr>
            <a:xfrm>
              <a:off x="4537101" y="6289698"/>
              <a:ext cx="387350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spc="-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in,quit</a:t>
              </a:r>
              <a:endParaRPr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bject 14">
              <a:extLst>
                <a:ext uri="{FF2B5EF4-FFF2-40B4-BE49-F238E27FC236}">
                  <a16:creationId xmlns:a16="http://schemas.microsoft.com/office/drawing/2014/main" id="{0AF97C05-4E61-2C6D-E643-A08A3BA301BE}"/>
                </a:ext>
              </a:extLst>
            </p:cNvPr>
            <p:cNvSpPr/>
            <p:nvPr/>
          </p:nvSpPr>
          <p:spPr>
            <a:xfrm>
              <a:off x="7534146" y="6139318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4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bject 15">
              <a:extLst>
                <a:ext uri="{FF2B5EF4-FFF2-40B4-BE49-F238E27FC236}">
                  <a16:creationId xmlns:a16="http://schemas.microsoft.com/office/drawing/2014/main" id="{1BCB8FE4-C786-9B3B-B4EE-6554F7BCE94C}"/>
                </a:ext>
              </a:extLst>
            </p:cNvPr>
            <p:cNvSpPr txBox="1"/>
            <p:nvPr/>
          </p:nvSpPr>
          <p:spPr>
            <a:xfrm>
              <a:off x="7632798" y="6250599"/>
              <a:ext cx="31178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6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bject 16">
              <a:extLst>
                <a:ext uri="{FF2B5EF4-FFF2-40B4-BE49-F238E27FC236}">
                  <a16:creationId xmlns:a16="http://schemas.microsoft.com/office/drawing/2014/main" id="{4A3188FC-D212-4C9F-C5F4-406EDFC32D6C}"/>
                </a:ext>
              </a:extLst>
            </p:cNvPr>
            <p:cNvSpPr/>
            <p:nvPr/>
          </p:nvSpPr>
          <p:spPr>
            <a:xfrm>
              <a:off x="4987867" y="4734255"/>
              <a:ext cx="1100455" cy="0"/>
            </a:xfrm>
            <a:custGeom>
              <a:avLst/>
              <a:gdLst/>
              <a:ahLst/>
              <a:cxnLst/>
              <a:rect l="l" t="t" r="r" b="b"/>
              <a:pathLst>
                <a:path w="1100454">
                  <a:moveTo>
                    <a:pt x="0" y="0"/>
                  </a:moveTo>
                  <a:lnTo>
                    <a:pt x="110018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5" name="object 17">
              <a:extLst>
                <a:ext uri="{FF2B5EF4-FFF2-40B4-BE49-F238E27FC236}">
                  <a16:creationId xmlns:a16="http://schemas.microsoft.com/office/drawing/2014/main" id="{AA2034A7-E873-1F8E-F2A9-2DDBEF277944}"/>
                </a:ext>
              </a:extLst>
            </p:cNvPr>
            <p:cNvGrpSpPr/>
            <p:nvPr/>
          </p:nvGrpSpPr>
          <p:grpSpPr>
            <a:xfrm>
              <a:off x="6405407" y="4697911"/>
              <a:ext cx="1107440" cy="73025"/>
              <a:chOff x="5164435" y="4840414"/>
              <a:chExt cx="1107440" cy="73025"/>
            </a:xfrm>
          </p:grpSpPr>
          <p:sp>
            <p:nvSpPr>
              <p:cNvPr id="86" name="object 18">
                <a:extLst>
                  <a:ext uri="{FF2B5EF4-FFF2-40B4-BE49-F238E27FC236}">
                    <a16:creationId xmlns:a16="http://schemas.microsoft.com/office/drawing/2014/main" id="{642E09A8-9765-F444-A273-027E0AFC2A3C}"/>
                  </a:ext>
                </a:extLst>
              </p:cNvPr>
              <p:cNvSpPr/>
              <p:nvPr/>
            </p:nvSpPr>
            <p:spPr>
              <a:xfrm>
                <a:off x="5167927" y="4876758"/>
                <a:ext cx="9912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91235">
                    <a:moveTo>
                      <a:pt x="0" y="0"/>
                    </a:moveTo>
                    <a:lnTo>
                      <a:pt x="990655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7" name="object 19">
                <a:extLst>
                  <a:ext uri="{FF2B5EF4-FFF2-40B4-BE49-F238E27FC236}">
                    <a16:creationId xmlns:a16="http://schemas.microsoft.com/office/drawing/2014/main" id="{ABD0C828-E557-BD14-9A43-2F9FF17FAFEC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55391" y="4840414"/>
                <a:ext cx="115897" cy="72688"/>
              </a:xfrm>
              <a:prstGeom prst="rect">
                <a:avLst/>
              </a:prstGeom>
            </p:spPr>
          </p:pic>
        </p:grpSp>
        <p:sp>
          <p:nvSpPr>
            <p:cNvPr id="66" name="object 20">
              <a:extLst>
                <a:ext uri="{FF2B5EF4-FFF2-40B4-BE49-F238E27FC236}">
                  <a16:creationId xmlns:a16="http://schemas.microsoft.com/office/drawing/2014/main" id="{E4B36F9D-E2DA-D53A-5F82-DAAD4A21D1FA}"/>
                </a:ext>
              </a:extLst>
            </p:cNvPr>
            <p:cNvSpPr txBox="1"/>
            <p:nvPr/>
          </p:nvSpPr>
          <p:spPr>
            <a:xfrm>
              <a:off x="6075349" y="4591227"/>
              <a:ext cx="34671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4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stay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bject 21">
              <a:extLst>
                <a:ext uri="{FF2B5EF4-FFF2-40B4-BE49-F238E27FC236}">
                  <a16:creationId xmlns:a16="http://schemas.microsoft.com/office/drawing/2014/main" id="{A7B71929-FCE3-B0E4-F0D7-1FCFC6FC9173}"/>
                </a:ext>
              </a:extLst>
            </p:cNvPr>
            <p:cNvSpPr/>
            <p:nvPr/>
          </p:nvSpPr>
          <p:spPr>
            <a:xfrm>
              <a:off x="6657315" y="4479945"/>
              <a:ext cx="873760" cy="0"/>
            </a:xfrm>
            <a:custGeom>
              <a:avLst/>
              <a:gdLst/>
              <a:ahLst/>
              <a:cxnLst/>
              <a:rect l="l" t="t" r="r" b="b"/>
              <a:pathLst>
                <a:path w="873760">
                  <a:moveTo>
                    <a:pt x="0" y="0"/>
                  </a:moveTo>
                  <a:lnTo>
                    <a:pt x="873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8" name="object 22">
              <a:extLst>
                <a:ext uri="{FF2B5EF4-FFF2-40B4-BE49-F238E27FC236}">
                  <a16:creationId xmlns:a16="http://schemas.microsoft.com/office/drawing/2014/main" id="{427ECBF6-5E6A-A2A6-1E99-9D02E798B0E7}"/>
                </a:ext>
              </a:extLst>
            </p:cNvPr>
            <p:cNvGrpSpPr/>
            <p:nvPr/>
          </p:nvGrpSpPr>
          <p:grpSpPr>
            <a:xfrm>
              <a:off x="5006574" y="4443601"/>
              <a:ext cx="880744" cy="73025"/>
              <a:chOff x="3765602" y="4586104"/>
              <a:chExt cx="880744" cy="73025"/>
            </a:xfrm>
          </p:grpSpPr>
          <p:sp>
            <p:nvSpPr>
              <p:cNvPr id="84" name="object 23">
                <a:extLst>
                  <a:ext uri="{FF2B5EF4-FFF2-40B4-BE49-F238E27FC236}">
                    <a16:creationId xmlns:a16="http://schemas.microsoft.com/office/drawing/2014/main" id="{BD23AA92-B09A-CD37-A010-043CECD5305B}"/>
                  </a:ext>
                </a:extLst>
              </p:cNvPr>
              <p:cNvSpPr/>
              <p:nvPr/>
            </p:nvSpPr>
            <p:spPr>
              <a:xfrm>
                <a:off x="3878307" y="4622448"/>
                <a:ext cx="764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64539">
                    <a:moveTo>
                      <a:pt x="0" y="0"/>
                    </a:moveTo>
                    <a:lnTo>
                      <a:pt x="764125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5" name="object 24">
                <a:extLst>
                  <a:ext uri="{FF2B5EF4-FFF2-40B4-BE49-F238E27FC236}">
                    <a16:creationId xmlns:a16="http://schemas.microsoft.com/office/drawing/2014/main" id="{F59083F8-B5FC-9EAB-EAD9-AA2A399BBF14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65602" y="4586104"/>
                <a:ext cx="115897" cy="72688"/>
              </a:xfrm>
              <a:prstGeom prst="rect">
                <a:avLst/>
              </a:prstGeom>
            </p:spPr>
          </p:pic>
        </p:grpSp>
        <p:sp>
          <p:nvSpPr>
            <p:cNvPr id="69" name="object 25">
              <a:extLst>
                <a:ext uri="{FF2B5EF4-FFF2-40B4-BE49-F238E27FC236}">
                  <a16:creationId xmlns:a16="http://schemas.microsoft.com/office/drawing/2014/main" id="{A5ADFA90-A74E-95E2-A3E1-59E7FA762C8C}"/>
                </a:ext>
              </a:extLst>
            </p:cNvPr>
            <p:cNvSpPr txBox="1"/>
            <p:nvPr/>
          </p:nvSpPr>
          <p:spPr>
            <a:xfrm>
              <a:off x="5870704" y="4336916"/>
              <a:ext cx="79946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(2/3):</a:t>
              </a:r>
              <a:r>
                <a:rPr sz="1500" spc="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$4</a:t>
              </a:r>
              <a:endParaRPr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object 26">
              <a:extLst>
                <a:ext uri="{FF2B5EF4-FFF2-40B4-BE49-F238E27FC236}">
                  <a16:creationId xmlns:a16="http://schemas.microsoft.com/office/drawing/2014/main" id="{F48974EC-73E5-8A15-8EFD-D7734E45FA84}"/>
                </a:ext>
              </a:extLst>
            </p:cNvPr>
            <p:cNvSpPr/>
            <p:nvPr/>
          </p:nvSpPr>
          <p:spPr>
            <a:xfrm>
              <a:off x="7788456" y="4861410"/>
              <a:ext cx="0" cy="490220"/>
            </a:xfrm>
            <a:custGeom>
              <a:avLst/>
              <a:gdLst/>
              <a:ahLst/>
              <a:cxnLst/>
              <a:rect l="l" t="t" r="r" b="b"/>
              <a:pathLst>
                <a:path h="490220">
                  <a:moveTo>
                    <a:pt x="0" y="0"/>
                  </a:moveTo>
                  <a:lnTo>
                    <a:pt x="0" y="48962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object 27">
              <a:extLst>
                <a:ext uri="{FF2B5EF4-FFF2-40B4-BE49-F238E27FC236}">
                  <a16:creationId xmlns:a16="http://schemas.microsoft.com/office/drawing/2014/main" id="{80B71517-4F59-385E-0F80-4D421EFAC1B8}"/>
                </a:ext>
              </a:extLst>
            </p:cNvPr>
            <p:cNvSpPr txBox="1"/>
            <p:nvPr/>
          </p:nvSpPr>
          <p:spPr>
            <a:xfrm>
              <a:off x="7388800" y="5346396"/>
              <a:ext cx="79946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(1/3):</a:t>
              </a:r>
              <a:r>
                <a:rPr sz="1500" spc="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$4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object 28">
              <a:extLst>
                <a:ext uri="{FF2B5EF4-FFF2-40B4-BE49-F238E27FC236}">
                  <a16:creationId xmlns:a16="http://schemas.microsoft.com/office/drawing/2014/main" id="{9E8893EC-58EC-C2C3-4530-85B645D9E522}"/>
                </a:ext>
              </a:extLst>
            </p:cNvPr>
            <p:cNvSpPr/>
            <p:nvPr/>
          </p:nvSpPr>
          <p:spPr>
            <a:xfrm>
              <a:off x="4730379" y="4861410"/>
              <a:ext cx="0" cy="490220"/>
            </a:xfrm>
            <a:custGeom>
              <a:avLst/>
              <a:gdLst/>
              <a:ahLst/>
              <a:cxnLst/>
              <a:rect l="l" t="t" r="r" b="b"/>
              <a:pathLst>
                <a:path h="490220">
                  <a:moveTo>
                    <a:pt x="0" y="0"/>
                  </a:moveTo>
                  <a:lnTo>
                    <a:pt x="0" y="48962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3" name="object 29">
              <a:extLst>
                <a:ext uri="{FF2B5EF4-FFF2-40B4-BE49-F238E27FC236}">
                  <a16:creationId xmlns:a16="http://schemas.microsoft.com/office/drawing/2014/main" id="{9F9617E2-6DDA-D505-0B70-ACD201D2AF67}"/>
                </a:ext>
              </a:extLst>
            </p:cNvPr>
            <p:cNvGrpSpPr/>
            <p:nvPr/>
          </p:nvGrpSpPr>
          <p:grpSpPr>
            <a:xfrm>
              <a:off x="4694038" y="5627815"/>
              <a:ext cx="1291590" cy="769620"/>
              <a:chOff x="3453066" y="5770318"/>
              <a:chExt cx="1291590" cy="769620"/>
            </a:xfrm>
          </p:grpSpPr>
          <p:sp>
            <p:nvSpPr>
              <p:cNvPr id="81" name="object 30">
                <a:extLst>
                  <a:ext uri="{FF2B5EF4-FFF2-40B4-BE49-F238E27FC236}">
                    <a16:creationId xmlns:a16="http://schemas.microsoft.com/office/drawing/2014/main" id="{44BB3BEC-FD37-5D09-BDC1-405B00C18732}"/>
                  </a:ext>
                </a:extLst>
              </p:cNvPr>
              <p:cNvSpPr/>
              <p:nvPr/>
            </p:nvSpPr>
            <p:spPr>
              <a:xfrm>
                <a:off x="3489406" y="5770318"/>
                <a:ext cx="0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h="380364">
                    <a:moveTo>
                      <a:pt x="0" y="0"/>
                    </a:moveTo>
                    <a:lnTo>
                      <a:pt x="0" y="380093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2" name="object 31">
                <a:extLst>
                  <a:ext uri="{FF2B5EF4-FFF2-40B4-BE49-F238E27FC236}">
                    <a16:creationId xmlns:a16="http://schemas.microsoft.com/office/drawing/2014/main" id="{9A2681D1-E339-2FE3-50E8-E49384183463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53066" y="6147236"/>
                <a:ext cx="72681" cy="115884"/>
              </a:xfrm>
              <a:prstGeom prst="rect">
                <a:avLst/>
              </a:prstGeom>
            </p:spPr>
          </p:pic>
          <p:sp>
            <p:nvSpPr>
              <p:cNvPr id="83" name="object 32">
                <a:extLst>
                  <a:ext uri="{FF2B5EF4-FFF2-40B4-BE49-F238E27FC236}">
                    <a16:creationId xmlns:a16="http://schemas.microsoft.com/office/drawing/2014/main" id="{8FDE822A-3DDF-FA36-C8FB-0E0A0AA914F0}"/>
                  </a:ext>
                </a:extLst>
              </p:cNvPr>
              <p:cNvSpPr/>
              <p:nvPr/>
            </p:nvSpPr>
            <p:spPr>
              <a:xfrm>
                <a:off x="3743717" y="6536131"/>
                <a:ext cx="10007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00760">
                    <a:moveTo>
                      <a:pt x="0" y="0"/>
                    </a:moveTo>
                    <a:lnTo>
                      <a:pt x="100045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4" name="object 33">
              <a:extLst>
                <a:ext uri="{FF2B5EF4-FFF2-40B4-BE49-F238E27FC236}">
                  <a16:creationId xmlns:a16="http://schemas.microsoft.com/office/drawing/2014/main" id="{99DD3839-47D8-86D4-9598-DBC53A9A39AA}"/>
                </a:ext>
              </a:extLst>
            </p:cNvPr>
            <p:cNvGrpSpPr/>
            <p:nvPr/>
          </p:nvGrpSpPr>
          <p:grpSpPr>
            <a:xfrm>
              <a:off x="6511830" y="5627815"/>
              <a:ext cx="1313180" cy="802640"/>
              <a:chOff x="5270858" y="5770318"/>
              <a:chExt cx="1313180" cy="802640"/>
            </a:xfrm>
          </p:grpSpPr>
          <p:sp>
            <p:nvSpPr>
              <p:cNvPr id="77" name="object 34">
                <a:extLst>
                  <a:ext uri="{FF2B5EF4-FFF2-40B4-BE49-F238E27FC236}">
                    <a16:creationId xmlns:a16="http://schemas.microsoft.com/office/drawing/2014/main" id="{1C6A40D4-5619-456D-15E5-B488B68927F9}"/>
                  </a:ext>
                </a:extLst>
              </p:cNvPr>
              <p:cNvSpPr/>
              <p:nvPr/>
            </p:nvSpPr>
            <p:spPr>
              <a:xfrm>
                <a:off x="6547484" y="5770318"/>
                <a:ext cx="0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h="380364">
                    <a:moveTo>
                      <a:pt x="0" y="0"/>
                    </a:moveTo>
                    <a:lnTo>
                      <a:pt x="0" y="380093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78" name="object 35">
                <a:extLst>
                  <a:ext uri="{FF2B5EF4-FFF2-40B4-BE49-F238E27FC236}">
                    <a16:creationId xmlns:a16="http://schemas.microsoft.com/office/drawing/2014/main" id="{CE25EF57-DA21-1E51-2C58-947EA4BBBCFE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511143" y="6147236"/>
                <a:ext cx="72681" cy="115884"/>
              </a:xfrm>
              <a:prstGeom prst="rect">
                <a:avLst/>
              </a:prstGeom>
            </p:spPr>
          </p:pic>
          <p:sp>
            <p:nvSpPr>
              <p:cNvPr id="79" name="object 36">
                <a:extLst>
                  <a:ext uri="{FF2B5EF4-FFF2-40B4-BE49-F238E27FC236}">
                    <a16:creationId xmlns:a16="http://schemas.microsoft.com/office/drawing/2014/main" id="{9BCD048D-368D-F451-97E1-57D6AEDDE90B}"/>
                  </a:ext>
                </a:extLst>
              </p:cNvPr>
              <p:cNvSpPr/>
              <p:nvPr/>
            </p:nvSpPr>
            <p:spPr>
              <a:xfrm>
                <a:off x="5270858" y="6536131"/>
                <a:ext cx="891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1539">
                    <a:moveTo>
                      <a:pt x="0" y="0"/>
                    </a:moveTo>
                    <a:lnTo>
                      <a:pt x="890919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0" name="object 37">
                <a:extLst>
                  <a:ext uri="{FF2B5EF4-FFF2-40B4-BE49-F238E27FC236}">
                    <a16:creationId xmlns:a16="http://schemas.microsoft.com/office/drawing/2014/main" id="{5CF02D25-AEEC-9428-A173-CF3CF66FC2F2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58610" y="6499792"/>
                <a:ext cx="115879" cy="72677"/>
              </a:xfrm>
              <a:prstGeom prst="rect">
                <a:avLst/>
              </a:prstGeom>
            </p:spPr>
          </p:pic>
        </p:grpSp>
        <p:sp>
          <p:nvSpPr>
            <p:cNvPr id="75" name="object 38">
              <a:extLst>
                <a:ext uri="{FF2B5EF4-FFF2-40B4-BE49-F238E27FC236}">
                  <a16:creationId xmlns:a16="http://schemas.microsoft.com/office/drawing/2014/main" id="{1C1B2626-727F-C45C-90B8-A4BF98DBC0F0}"/>
                </a:ext>
              </a:extLst>
            </p:cNvPr>
            <p:cNvSpPr txBox="1"/>
            <p:nvPr/>
          </p:nvSpPr>
          <p:spPr>
            <a:xfrm>
              <a:off x="4559673" y="5346396"/>
              <a:ext cx="34163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4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quit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object 39">
              <a:extLst>
                <a:ext uri="{FF2B5EF4-FFF2-40B4-BE49-F238E27FC236}">
                  <a16:creationId xmlns:a16="http://schemas.microsoft.com/office/drawing/2014/main" id="{0CF62C2C-4DA4-B309-5989-29F2B9855C54}"/>
                </a:ext>
              </a:extLst>
            </p:cNvPr>
            <p:cNvSpPr txBox="1"/>
            <p:nvPr/>
          </p:nvSpPr>
          <p:spPr>
            <a:xfrm>
              <a:off x="5972441" y="6250599"/>
              <a:ext cx="55245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1:</a:t>
              </a:r>
              <a:r>
                <a:rPr sz="1500" spc="5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$10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374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25" y="8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spc="-114" dirty="0"/>
              <a:t>Probabilities sum to one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4394588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5292397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6306650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7720467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4394588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5292397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6306650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7720467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D4D50B-34CB-9B9E-3EC5-326283B73208}"/>
              </a:ext>
            </a:extLst>
          </p:cNvPr>
          <p:cNvGrpSpPr/>
          <p:nvPr/>
        </p:nvGrpSpPr>
        <p:grpSpPr>
          <a:xfrm>
            <a:off x="1741657" y="898930"/>
            <a:ext cx="9030335" cy="3315604"/>
            <a:chOff x="1815019" y="1418883"/>
            <a:chExt cx="9030335" cy="3315604"/>
          </a:xfrm>
        </p:grpSpPr>
        <p:grpSp>
          <p:nvGrpSpPr>
            <p:cNvPr id="12" name="object 7">
              <a:extLst>
                <a:ext uri="{FF2B5EF4-FFF2-40B4-BE49-F238E27FC236}">
                  <a16:creationId xmlns:a16="http://schemas.microsoft.com/office/drawing/2014/main" id="{7366DD2C-540E-359C-2452-6E293BBCB1AE}"/>
                </a:ext>
              </a:extLst>
            </p:cNvPr>
            <p:cNvGrpSpPr/>
            <p:nvPr/>
          </p:nvGrpSpPr>
          <p:grpSpPr>
            <a:xfrm>
              <a:off x="3433224" y="1905072"/>
              <a:ext cx="5793740" cy="2829415"/>
              <a:chOff x="2186315" y="1767662"/>
              <a:chExt cx="5793740" cy="3098165"/>
            </a:xfrm>
          </p:grpSpPr>
          <p:sp>
            <p:nvSpPr>
              <p:cNvPr id="13" name="object 8">
                <a:extLst>
                  <a:ext uri="{FF2B5EF4-FFF2-40B4-BE49-F238E27FC236}">
                    <a16:creationId xmlns:a16="http://schemas.microsoft.com/office/drawing/2014/main" id="{7AF8077E-AC40-A3FF-E813-A4B29CA93CEC}"/>
                  </a:ext>
                </a:extLst>
              </p:cNvPr>
              <p:cNvSpPr/>
              <p:nvPr/>
            </p:nvSpPr>
            <p:spPr>
              <a:xfrm>
                <a:off x="2186315" y="2088972"/>
                <a:ext cx="5793740" cy="2776855"/>
              </a:xfrm>
              <a:custGeom>
                <a:avLst/>
                <a:gdLst/>
                <a:ahLst/>
                <a:cxnLst/>
                <a:rect l="l" t="t" r="r" b="b"/>
                <a:pathLst>
                  <a:path w="5793740" h="2776854">
                    <a:moveTo>
                      <a:pt x="0" y="0"/>
                    </a:moveTo>
                    <a:lnTo>
                      <a:pt x="0" y="2776593"/>
                    </a:lnTo>
                    <a:lnTo>
                      <a:pt x="5793400" y="2776593"/>
                    </a:lnTo>
                    <a:lnTo>
                      <a:pt x="579340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object 9">
                <a:extLst>
                  <a:ext uri="{FF2B5EF4-FFF2-40B4-BE49-F238E27FC236}">
                    <a16:creationId xmlns:a16="http://schemas.microsoft.com/office/drawing/2014/main" id="{0C90A117-3697-AEF7-EEEB-D08274F8AE77}"/>
                  </a:ext>
                </a:extLst>
              </p:cNvPr>
              <p:cNvSpPr/>
              <p:nvPr/>
            </p:nvSpPr>
            <p:spPr>
              <a:xfrm>
                <a:off x="2313633" y="1767662"/>
                <a:ext cx="5539105" cy="642620"/>
              </a:xfrm>
              <a:custGeom>
                <a:avLst/>
                <a:gdLst/>
                <a:ahLst/>
                <a:cxnLst/>
                <a:rect l="l" t="t" r="r" b="b"/>
                <a:pathLst>
                  <a:path w="5539105" h="642620">
                    <a:moveTo>
                      <a:pt x="5539090" y="0"/>
                    </a:moveTo>
                    <a:lnTo>
                      <a:pt x="0" y="0"/>
                    </a:lnTo>
                    <a:lnTo>
                      <a:pt x="0" y="642132"/>
                    </a:lnTo>
                    <a:lnTo>
                      <a:pt x="5539090" y="642132"/>
                    </a:lnTo>
                    <a:lnTo>
                      <a:pt x="553909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5" name="object 10">
                <a:extLst>
                  <a:ext uri="{FF2B5EF4-FFF2-40B4-BE49-F238E27FC236}">
                    <a16:creationId xmlns:a16="http://schemas.microsoft.com/office/drawing/2014/main" id="{89C31FDD-8409-C430-9A63-9A271974F929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313633" y="1800417"/>
                <a:ext cx="642132" cy="642132"/>
              </a:xfrm>
              <a:prstGeom prst="rect">
                <a:avLst/>
              </a:prstGeom>
            </p:spPr>
          </p:pic>
        </p:grp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C3C5EE35-4BE2-91F2-BA93-89005D1AF2EC}"/>
                </a:ext>
              </a:extLst>
            </p:cNvPr>
            <p:cNvSpPr txBox="1"/>
            <p:nvPr/>
          </p:nvSpPr>
          <p:spPr>
            <a:xfrm>
              <a:off x="1815019" y="1418883"/>
              <a:ext cx="9030335" cy="124906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35"/>
                </a:spcBef>
              </a:pPr>
              <a:endParaRPr sz="33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514600">
                <a:lnSpc>
                  <a:spcPct val="100000"/>
                </a:lnSpc>
                <a:tabLst>
                  <a:tab pos="4015740" algn="l"/>
                </a:tabLst>
              </a:pPr>
              <a:r>
                <a:rPr sz="2500" b="1" spc="-10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Example:</a:t>
              </a:r>
              <a:r>
                <a:rPr sz="2500" b="1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sz="2500" b="1" spc="-10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transition</a:t>
              </a:r>
              <a:r>
                <a:rPr sz="2500" b="1" spc="-145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b="1" spc="-10" dirty="0">
                  <a:solidFill>
                    <a:srgbClr val="FFA5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probabilities</a:t>
              </a:r>
              <a:endParaRPr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endParaRPr sz="21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" name="Picture 2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0BBCEF78-E528-0B3A-043C-D87517CB7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6080" y="2386819"/>
              <a:ext cx="4301489" cy="215935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D6B6858-975B-03F6-DD94-7FC91D358D1E}"/>
              </a:ext>
            </a:extLst>
          </p:cNvPr>
          <p:cNvSpPr txBox="1"/>
          <p:nvPr/>
        </p:nvSpPr>
        <p:spPr>
          <a:xfrm>
            <a:off x="1524000" y="4369132"/>
            <a:ext cx="6096000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>
              <a:lnSpc>
                <a:spcPct val="100000"/>
              </a:lnSpc>
              <a:spcBef>
                <a:spcPts val="1745"/>
              </a:spcBef>
            </a:pP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B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n-GB"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GB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400" i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lang="en-GB"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0800">
              <a:lnSpc>
                <a:spcPct val="100000"/>
              </a:lnSpc>
              <a:spcBef>
                <a:spcPts val="1745"/>
              </a:spcBef>
            </a:pPr>
            <a:endParaRPr lang="en-GB" spc="-25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745"/>
              </a:spcBef>
            </a:pPr>
            <a:endParaRPr lang="en-GB" spc="-25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745"/>
              </a:spcBef>
            </a:pPr>
            <a:r>
              <a:rPr lang="en-GB" sz="2400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Successors:  </a:t>
            </a:r>
            <a:r>
              <a:rPr lang="en-GB" sz="24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400" i="1" spc="-37" baseline="2857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that </a:t>
            </a:r>
            <a:r>
              <a:rPr lang="en-GB" sz="24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(s, a, s</a:t>
            </a:r>
            <a:r>
              <a:rPr lang="en-GB" sz="2400" i="1" spc="-37" baseline="2857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GB" sz="24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&gt; 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50800">
              <a:lnSpc>
                <a:spcPct val="100000"/>
              </a:lnSpc>
              <a:spcBef>
                <a:spcPts val="1745"/>
              </a:spcBef>
            </a:pPr>
            <a:endParaRPr lang="en-GB" spc="-25" dirty="0">
              <a:latin typeface="Arial"/>
              <a:cs typeface="Arial"/>
            </a:endParaRPr>
          </a:p>
        </p:txBody>
      </p:sp>
      <p:pic>
        <p:nvPicPr>
          <p:cNvPr id="27" name="Picture 2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C82BC47-F17B-50D4-C297-AA9FA1AF0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63" y="4819625"/>
            <a:ext cx="3039538" cy="71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8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E676771-31B6-D39B-9B77-3E224574F0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106315" y="12231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en-US" sz="3200" dirty="0">
                <a:ea typeface="ＭＳ Ｐゴシック" pitchFamily="34" charset="-128"/>
              </a:rPr>
              <a:t>Deterministic Search</a:t>
            </a:r>
            <a:endParaRPr lang="en-US" alt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object 38">
            <a:extLst>
              <a:ext uri="{FF2B5EF4-FFF2-40B4-BE49-F238E27FC236}">
                <a16:creationId xmlns:a16="http://schemas.microsoft.com/office/drawing/2014/main" id="{C4E60867-2F63-8D99-C90D-D5F3C674A768}"/>
              </a:ext>
            </a:extLst>
          </p:cNvPr>
          <p:cNvSpPr txBox="1"/>
          <p:nvPr/>
        </p:nvSpPr>
        <p:spPr>
          <a:xfrm>
            <a:off x="1649446" y="4116066"/>
            <a:ext cx="223329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75" dirty="0">
                <a:latin typeface="Trebuchet MS"/>
                <a:cs typeface="Trebuchet MS"/>
              </a:rPr>
              <a:t>state</a:t>
            </a:r>
            <a:r>
              <a:rPr sz="2500" spc="-55" dirty="0">
                <a:latin typeface="Trebuchet MS"/>
                <a:cs typeface="Trebuchet MS"/>
              </a:rPr>
              <a:t> </a:t>
            </a:r>
            <a:r>
              <a:rPr sz="2500" i="1" dirty="0">
                <a:latin typeface="Trebuchet MS"/>
                <a:cs typeface="Trebuchet MS"/>
              </a:rPr>
              <a:t>s</a:t>
            </a:r>
            <a:r>
              <a:rPr sz="2500" dirty="0">
                <a:latin typeface="Trebuchet MS"/>
                <a:cs typeface="Trebuchet MS"/>
              </a:rPr>
              <a:t>,</a:t>
            </a:r>
            <a:r>
              <a:rPr sz="2500" spc="-50" dirty="0">
                <a:latin typeface="Trebuchet MS"/>
                <a:cs typeface="Trebuchet MS"/>
              </a:rPr>
              <a:t> </a:t>
            </a:r>
            <a:r>
              <a:rPr sz="2500" spc="-65" dirty="0">
                <a:latin typeface="Trebuchet MS"/>
                <a:cs typeface="Trebuchet MS"/>
              </a:rPr>
              <a:t>action</a:t>
            </a:r>
            <a:r>
              <a:rPr sz="2500" spc="-45" dirty="0">
                <a:latin typeface="Trebuchet MS"/>
                <a:cs typeface="Trebuchet MS"/>
              </a:rPr>
              <a:t> </a:t>
            </a:r>
            <a:r>
              <a:rPr sz="2500" i="1" spc="-50" dirty="0">
                <a:latin typeface="Trebuchet MS"/>
                <a:cs typeface="Trebuchet MS"/>
              </a:rPr>
              <a:t>a</a:t>
            </a:r>
            <a:endParaRPr sz="2500" dirty="0">
              <a:latin typeface="Trebuchet MS"/>
              <a:cs typeface="Trebuchet MS"/>
            </a:endParaRPr>
          </a:p>
        </p:txBody>
      </p:sp>
      <p:grpSp>
        <p:nvGrpSpPr>
          <p:cNvPr id="41" name="object 40">
            <a:extLst>
              <a:ext uri="{FF2B5EF4-FFF2-40B4-BE49-F238E27FC236}">
                <a16:creationId xmlns:a16="http://schemas.microsoft.com/office/drawing/2014/main" id="{F3839A02-5565-6247-FAAD-F14601C27996}"/>
              </a:ext>
            </a:extLst>
          </p:cNvPr>
          <p:cNvGrpSpPr/>
          <p:nvPr/>
        </p:nvGrpSpPr>
        <p:grpSpPr>
          <a:xfrm>
            <a:off x="4124439" y="4281031"/>
            <a:ext cx="3101340" cy="130175"/>
            <a:chOff x="3542548" y="4186028"/>
            <a:chExt cx="3101340" cy="130175"/>
          </a:xfrm>
        </p:grpSpPr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B2BB44F9-7B3A-5571-514B-47CB28AD99C6}"/>
                </a:ext>
              </a:extLst>
            </p:cNvPr>
            <p:cNvSpPr/>
            <p:nvPr/>
          </p:nvSpPr>
          <p:spPr>
            <a:xfrm>
              <a:off x="3542548" y="4250975"/>
              <a:ext cx="2960370" cy="0"/>
            </a:xfrm>
            <a:custGeom>
              <a:avLst/>
              <a:gdLst/>
              <a:ahLst/>
              <a:cxnLst/>
              <a:rect l="l" t="t" r="r" b="b"/>
              <a:pathLst>
                <a:path w="2960370">
                  <a:moveTo>
                    <a:pt x="0" y="0"/>
                  </a:moveTo>
                  <a:lnTo>
                    <a:pt x="2960036" y="0"/>
                  </a:lnTo>
                </a:path>
              </a:pathLst>
            </a:custGeom>
            <a:ln w="635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2">
              <a:extLst>
                <a:ext uri="{FF2B5EF4-FFF2-40B4-BE49-F238E27FC236}">
                  <a16:creationId xmlns:a16="http://schemas.microsoft.com/office/drawing/2014/main" id="{9D28872D-BE23-44B1-7163-7AA6AF104D2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0787" y="4186028"/>
              <a:ext cx="173091" cy="129893"/>
            </a:xfrm>
            <a:prstGeom prst="rect">
              <a:avLst/>
            </a:prstGeom>
          </p:spPr>
        </p:pic>
      </p:grpSp>
      <p:sp>
        <p:nvSpPr>
          <p:cNvPr id="44" name="object 43">
            <a:extLst>
              <a:ext uri="{FF2B5EF4-FFF2-40B4-BE49-F238E27FC236}">
                <a16:creationId xmlns:a16="http://schemas.microsoft.com/office/drawing/2014/main" id="{A83CA82E-7C58-C8CA-F780-1DC20C1F53F8}"/>
              </a:ext>
            </a:extLst>
          </p:cNvPr>
          <p:cNvSpPr txBox="1"/>
          <p:nvPr/>
        </p:nvSpPr>
        <p:spPr>
          <a:xfrm>
            <a:off x="7544945" y="4116066"/>
            <a:ext cx="213550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75" dirty="0">
                <a:latin typeface="Trebuchet MS"/>
                <a:cs typeface="Trebuchet MS"/>
              </a:rPr>
              <a:t>state</a:t>
            </a:r>
            <a:r>
              <a:rPr sz="2500" spc="-40" dirty="0">
                <a:latin typeface="Trebuchet MS"/>
                <a:cs typeface="Trebuchet MS"/>
              </a:rPr>
              <a:t> </a:t>
            </a:r>
            <a:r>
              <a:rPr sz="2500" spc="-20" dirty="0">
                <a:latin typeface="Trebuchet MS"/>
                <a:cs typeface="Trebuchet MS"/>
              </a:rPr>
              <a:t>Succ(</a:t>
            </a:r>
            <a:r>
              <a:rPr sz="2500" i="1" spc="-20" dirty="0">
                <a:latin typeface="Trebuchet MS"/>
                <a:cs typeface="Trebuchet MS"/>
              </a:rPr>
              <a:t>s,</a:t>
            </a:r>
            <a:r>
              <a:rPr sz="2500" i="1" spc="-330" dirty="0">
                <a:latin typeface="Trebuchet MS"/>
                <a:cs typeface="Trebuchet MS"/>
              </a:rPr>
              <a:t> </a:t>
            </a:r>
            <a:r>
              <a:rPr sz="2500" i="1" spc="-25" dirty="0">
                <a:latin typeface="Trebuchet MS"/>
                <a:cs typeface="Trebuchet MS"/>
              </a:rPr>
              <a:t>a</a:t>
            </a:r>
            <a:r>
              <a:rPr sz="2500" spc="-25" dirty="0">
                <a:latin typeface="Trebuchet MS"/>
                <a:cs typeface="Trebuchet MS"/>
              </a:rPr>
              <a:t>)</a:t>
            </a:r>
            <a:endParaRPr sz="2500" dirty="0">
              <a:latin typeface="Trebuchet MS"/>
              <a:cs typeface="Trebuchet MS"/>
            </a:endParaRPr>
          </a:p>
        </p:txBody>
      </p:sp>
      <p:pic>
        <p:nvPicPr>
          <p:cNvPr id="1028" name="Picture 4" descr="Man Driving Car Vector Art, Icons, and Graphics for Free Download">
            <a:extLst>
              <a:ext uri="{FF2B5EF4-FFF2-40B4-BE49-F238E27FC236}">
                <a16:creationId xmlns:a16="http://schemas.microsoft.com/office/drawing/2014/main" id="{88FE8A3F-64ED-DB45-6DE1-5D3E35C1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39" y="4528816"/>
            <a:ext cx="2790111" cy="180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F88666E-1B54-4928-FA45-55A54E0613B4}"/>
              </a:ext>
            </a:extLst>
          </p:cNvPr>
          <p:cNvSpPr txBox="1"/>
          <p:nvPr/>
        </p:nvSpPr>
        <p:spPr>
          <a:xfrm>
            <a:off x="3078077" y="3704879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90040">
              <a:lnSpc>
                <a:spcPct val="100000"/>
              </a:lnSpc>
            </a:pPr>
            <a:r>
              <a:rPr lang="en-GB" sz="1800" b="1" spc="-55" dirty="0">
                <a:solidFill>
                  <a:srgbClr val="0000FF"/>
                </a:solidFill>
                <a:latin typeface="Trebuchet MS"/>
                <a:cs typeface="Trebuchet MS"/>
              </a:rPr>
              <a:t>deterministic</a:t>
            </a:r>
            <a:endParaRPr lang="en-GB" sz="1800" dirty="0">
              <a:latin typeface="Trebuchet MS"/>
              <a:cs typeface="Trebuchet MS"/>
            </a:endParaRPr>
          </a:p>
        </p:txBody>
      </p:sp>
      <p:pic>
        <p:nvPicPr>
          <p:cNvPr id="45" name="Picture 44" descr="A diagram of a diagram&#10;&#10;Description automatically generated">
            <a:extLst>
              <a:ext uri="{FF2B5EF4-FFF2-40B4-BE49-F238E27FC236}">
                <a16:creationId xmlns:a16="http://schemas.microsoft.com/office/drawing/2014/main" id="{11D85990-2A85-206B-4A82-BD14747E4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77" y="1418039"/>
            <a:ext cx="5823552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97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25" y="8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600" spc="-70" dirty="0"/>
              <a:t>Transportation</a:t>
            </a:r>
            <a:r>
              <a:rPr lang="en-GB" sz="6600" spc="-105" dirty="0"/>
              <a:t> </a:t>
            </a:r>
            <a:r>
              <a:rPr lang="en-GB" sz="6600" spc="-190" dirty="0"/>
              <a:t>example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152B8DAF-6B25-E574-1E03-304BA8E821BB}"/>
              </a:ext>
            </a:extLst>
          </p:cNvPr>
          <p:cNvGrpSpPr/>
          <p:nvPr/>
        </p:nvGrpSpPr>
        <p:grpSpPr>
          <a:xfrm>
            <a:off x="2327756" y="1541367"/>
            <a:ext cx="7357745" cy="3241675"/>
            <a:chOff x="1404391" y="1326214"/>
            <a:chExt cx="7357745" cy="3241675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038A1F04-2280-C29F-7E34-6D1F00D0561F}"/>
                </a:ext>
              </a:extLst>
            </p:cNvPr>
            <p:cNvSpPr/>
            <p:nvPr/>
          </p:nvSpPr>
          <p:spPr>
            <a:xfrm>
              <a:off x="1417107" y="1647280"/>
              <a:ext cx="7332345" cy="2907665"/>
            </a:xfrm>
            <a:custGeom>
              <a:avLst/>
              <a:gdLst/>
              <a:ahLst/>
              <a:cxnLst/>
              <a:rect l="l" t="t" r="r" b="b"/>
              <a:pathLst>
                <a:path w="7332345" h="2907665">
                  <a:moveTo>
                    <a:pt x="0" y="0"/>
                  </a:moveTo>
                  <a:lnTo>
                    <a:pt x="0" y="2907286"/>
                  </a:lnTo>
                  <a:lnTo>
                    <a:pt x="7332142" y="2907286"/>
                  </a:lnTo>
                  <a:lnTo>
                    <a:pt x="7332142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1FFF2B7-7D99-7C7F-51D4-C921F9283F56}"/>
                </a:ext>
              </a:extLst>
            </p:cNvPr>
            <p:cNvSpPr/>
            <p:nvPr/>
          </p:nvSpPr>
          <p:spPr>
            <a:xfrm>
              <a:off x="1544262" y="1326214"/>
              <a:ext cx="4356100" cy="642620"/>
            </a:xfrm>
            <a:custGeom>
              <a:avLst/>
              <a:gdLst/>
              <a:ahLst/>
              <a:cxnLst/>
              <a:rect l="l" t="t" r="r" b="b"/>
              <a:pathLst>
                <a:path w="4356100" h="642619">
                  <a:moveTo>
                    <a:pt x="4356024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4356024" y="642132"/>
                  </a:lnTo>
                  <a:lnTo>
                    <a:pt x="4356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B3BD1BED-80A4-D928-791D-7AE9721765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262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40B01264-A9D2-473A-2703-63DF2B8C9330}"/>
              </a:ext>
            </a:extLst>
          </p:cNvPr>
          <p:cNvSpPr txBox="1"/>
          <p:nvPr/>
        </p:nvSpPr>
        <p:spPr>
          <a:xfrm>
            <a:off x="2531220" y="1632520"/>
            <a:ext cx="6951980" cy="295592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05485">
              <a:lnSpc>
                <a:spcPct val="100000"/>
              </a:lnSpc>
              <a:spcBef>
                <a:spcPts val="140"/>
              </a:spcBef>
              <a:tabLst>
                <a:tab pos="2207260" algn="l"/>
              </a:tabLst>
            </a:pPr>
            <a:r>
              <a:rPr sz="2500" b="1" spc="-10" dirty="0">
                <a:solidFill>
                  <a:srgbClr val="FFA500"/>
                </a:solidFill>
                <a:latin typeface="Arial"/>
                <a:cs typeface="Arial"/>
              </a:rPr>
              <a:t>Example:</a:t>
            </a:r>
            <a:r>
              <a:rPr sz="2500" b="1" dirty="0">
                <a:solidFill>
                  <a:srgbClr val="FFA500"/>
                </a:solidFill>
                <a:latin typeface="Arial"/>
                <a:cs typeface="Arial"/>
              </a:rPr>
              <a:t>	</a:t>
            </a:r>
            <a:r>
              <a:rPr sz="2500" b="1" spc="-10" dirty="0">
                <a:solidFill>
                  <a:srgbClr val="FFA500"/>
                </a:solidFill>
                <a:latin typeface="Arial"/>
                <a:cs typeface="Arial"/>
              </a:rPr>
              <a:t>transportation</a:t>
            </a:r>
            <a:endParaRPr sz="2500" dirty="0">
              <a:latin typeface="Arial"/>
              <a:cs typeface="Arial"/>
            </a:endParaRPr>
          </a:p>
          <a:p>
            <a:pPr marL="12700" marR="1462405">
              <a:lnSpc>
                <a:spcPct val="121100"/>
              </a:lnSpc>
              <a:spcBef>
                <a:spcPts val="1860"/>
              </a:spcBef>
            </a:pPr>
            <a:r>
              <a:rPr sz="2500" spc="-10" dirty="0">
                <a:latin typeface="Arial"/>
                <a:cs typeface="Arial"/>
              </a:rPr>
              <a:t>Street</a:t>
            </a:r>
            <a:r>
              <a:rPr sz="2500" spc="5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with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 spc="-45" dirty="0">
                <a:latin typeface="Arial"/>
                <a:cs typeface="Arial"/>
              </a:rPr>
              <a:t>blocks</a:t>
            </a:r>
            <a:r>
              <a:rPr sz="2500" spc="55" dirty="0">
                <a:latin typeface="Arial"/>
                <a:cs typeface="Arial"/>
              </a:rPr>
              <a:t> </a:t>
            </a:r>
            <a:r>
              <a:rPr sz="2500" spc="-75" dirty="0">
                <a:latin typeface="Arial"/>
                <a:cs typeface="Arial"/>
              </a:rPr>
              <a:t>numbered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1</a:t>
            </a:r>
            <a:r>
              <a:rPr sz="2500" spc="12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Arial"/>
                <a:cs typeface="Arial"/>
              </a:rPr>
              <a:t>to</a:t>
            </a:r>
            <a:r>
              <a:rPr sz="2500" spc="55" dirty="0">
                <a:latin typeface="Arial"/>
                <a:cs typeface="Arial"/>
              </a:rPr>
              <a:t> </a:t>
            </a:r>
            <a:r>
              <a:rPr sz="2500" i="1" spc="40" dirty="0">
                <a:latin typeface="Arial"/>
                <a:cs typeface="Arial"/>
              </a:rPr>
              <a:t>n</a:t>
            </a:r>
            <a:r>
              <a:rPr sz="2500" spc="40" dirty="0">
                <a:latin typeface="Arial"/>
                <a:cs typeface="Arial"/>
              </a:rPr>
              <a:t>. </a:t>
            </a:r>
            <a:r>
              <a:rPr sz="2500" spc="-20" dirty="0">
                <a:latin typeface="Arial"/>
                <a:cs typeface="Arial"/>
              </a:rPr>
              <a:t>Walking</a:t>
            </a:r>
            <a:r>
              <a:rPr sz="2500" spc="2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from</a:t>
            </a:r>
            <a:r>
              <a:rPr sz="2500" spc="85" dirty="0">
                <a:latin typeface="Arial"/>
                <a:cs typeface="Arial"/>
              </a:rPr>
              <a:t> </a:t>
            </a:r>
            <a:r>
              <a:rPr sz="2500" i="1" dirty="0">
                <a:latin typeface="Arial"/>
                <a:cs typeface="Arial"/>
              </a:rPr>
              <a:t>s</a:t>
            </a:r>
            <a:r>
              <a:rPr sz="2500" i="1" spc="7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to</a:t>
            </a:r>
            <a:r>
              <a:rPr sz="2500" spc="70" dirty="0">
                <a:latin typeface="Arial"/>
                <a:cs typeface="Arial"/>
              </a:rPr>
              <a:t> </a:t>
            </a:r>
            <a:r>
              <a:rPr sz="2500" i="1" spc="-70" dirty="0">
                <a:latin typeface="Arial"/>
                <a:cs typeface="Arial"/>
              </a:rPr>
              <a:t>s</a:t>
            </a:r>
            <a:r>
              <a:rPr sz="2500" i="1" spc="-130" dirty="0">
                <a:latin typeface="Arial"/>
                <a:cs typeface="Arial"/>
              </a:rPr>
              <a:t> </a:t>
            </a:r>
            <a:r>
              <a:rPr sz="2500" spc="545" dirty="0">
                <a:latin typeface="Times New Roman"/>
                <a:cs typeface="Times New Roman"/>
              </a:rPr>
              <a:t>+</a:t>
            </a:r>
            <a:r>
              <a:rPr sz="2500" spc="-110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1</a:t>
            </a:r>
            <a:r>
              <a:rPr sz="2500" spc="145" dirty="0">
                <a:latin typeface="Times New Roman"/>
                <a:cs typeface="Times New Roman"/>
              </a:rPr>
              <a:t> </a:t>
            </a:r>
            <a:r>
              <a:rPr sz="2500" spc="-75" dirty="0">
                <a:latin typeface="Arial"/>
                <a:cs typeface="Arial"/>
              </a:rPr>
              <a:t>takes</a:t>
            </a:r>
            <a:r>
              <a:rPr sz="2500" spc="7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1</a:t>
            </a:r>
            <a:r>
              <a:rPr sz="2500" spc="75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minute.</a:t>
            </a:r>
            <a:endParaRPr sz="2500" dirty="0">
              <a:latin typeface="Arial"/>
              <a:cs typeface="Arial"/>
            </a:endParaRPr>
          </a:p>
          <a:p>
            <a:pPr marL="12700" marR="5080">
              <a:lnSpc>
                <a:spcPct val="121100"/>
              </a:lnSpc>
            </a:pPr>
            <a:r>
              <a:rPr sz="2500" spc="-20" dirty="0">
                <a:latin typeface="Arial"/>
                <a:cs typeface="Arial"/>
              </a:rPr>
              <a:t>Taking</a:t>
            </a:r>
            <a:r>
              <a:rPr sz="2500" spc="3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a</a:t>
            </a:r>
            <a:r>
              <a:rPr sz="2500" spc="35" dirty="0">
                <a:latin typeface="Arial"/>
                <a:cs typeface="Arial"/>
              </a:rPr>
              <a:t> </a:t>
            </a:r>
            <a:r>
              <a:rPr sz="2500" spc="-40" dirty="0">
                <a:latin typeface="Arial"/>
                <a:cs typeface="Arial"/>
              </a:rPr>
              <a:t>magic</a:t>
            </a:r>
            <a:r>
              <a:rPr sz="2500" spc="3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tram</a:t>
            </a:r>
            <a:r>
              <a:rPr sz="2500" spc="3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from</a:t>
            </a:r>
            <a:r>
              <a:rPr sz="2500" spc="40" dirty="0">
                <a:latin typeface="Arial"/>
                <a:cs typeface="Arial"/>
              </a:rPr>
              <a:t> </a:t>
            </a:r>
            <a:r>
              <a:rPr sz="2500" i="1" dirty="0">
                <a:latin typeface="Arial"/>
                <a:cs typeface="Arial"/>
              </a:rPr>
              <a:t>s</a:t>
            </a:r>
            <a:r>
              <a:rPr sz="2500" i="1" spc="3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to</a:t>
            </a:r>
            <a:r>
              <a:rPr sz="2500" spc="30" dirty="0">
                <a:latin typeface="Arial"/>
                <a:cs typeface="Arial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2</a:t>
            </a:r>
            <a:r>
              <a:rPr sz="2500" i="1" dirty="0">
                <a:latin typeface="Arial"/>
                <a:cs typeface="Arial"/>
              </a:rPr>
              <a:t>s</a:t>
            </a:r>
            <a:r>
              <a:rPr sz="2500" i="1" spc="35" dirty="0">
                <a:latin typeface="Arial"/>
                <a:cs typeface="Arial"/>
              </a:rPr>
              <a:t> </a:t>
            </a:r>
            <a:r>
              <a:rPr sz="2500" spc="-75" dirty="0">
                <a:latin typeface="Arial"/>
                <a:cs typeface="Arial"/>
              </a:rPr>
              <a:t>takes</a:t>
            </a:r>
            <a:r>
              <a:rPr sz="2500" spc="3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2</a:t>
            </a:r>
            <a:r>
              <a:rPr sz="2500" spc="30" dirty="0">
                <a:latin typeface="Arial"/>
                <a:cs typeface="Arial"/>
              </a:rPr>
              <a:t> </a:t>
            </a:r>
            <a:r>
              <a:rPr sz="2500" spc="-45" dirty="0">
                <a:latin typeface="Arial"/>
                <a:cs typeface="Arial"/>
              </a:rPr>
              <a:t>minutes. </a:t>
            </a:r>
            <a:r>
              <a:rPr sz="2500" spc="-10" dirty="0">
                <a:latin typeface="Arial"/>
                <a:cs typeface="Arial"/>
              </a:rPr>
              <a:t>How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to</a:t>
            </a:r>
            <a:r>
              <a:rPr sz="2500" spc="6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travel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from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 dirty="0">
                <a:latin typeface="Times New Roman"/>
                <a:cs typeface="Times New Roman"/>
              </a:rPr>
              <a:t>1</a:t>
            </a:r>
            <a:r>
              <a:rPr sz="2500" spc="135" dirty="0">
                <a:latin typeface="Times New Roman"/>
                <a:cs typeface="Times New Roman"/>
              </a:rPr>
              <a:t> </a:t>
            </a:r>
            <a:r>
              <a:rPr sz="2500" dirty="0">
                <a:latin typeface="Arial"/>
                <a:cs typeface="Arial"/>
              </a:rPr>
              <a:t>to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 i="1" spc="125" dirty="0">
                <a:latin typeface="Arial"/>
                <a:cs typeface="Arial"/>
              </a:rPr>
              <a:t>n</a:t>
            </a:r>
            <a:r>
              <a:rPr sz="2500" i="1" spc="65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in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 dirty="0">
                <a:latin typeface="Arial"/>
                <a:cs typeface="Arial"/>
              </a:rPr>
              <a:t>the</a:t>
            </a:r>
            <a:r>
              <a:rPr sz="2500" spc="65" dirty="0">
                <a:latin typeface="Arial"/>
                <a:cs typeface="Arial"/>
              </a:rPr>
              <a:t> </a:t>
            </a:r>
            <a:r>
              <a:rPr sz="2500" spc="-45" dirty="0">
                <a:latin typeface="Arial"/>
                <a:cs typeface="Arial"/>
              </a:rPr>
              <a:t>least</a:t>
            </a:r>
            <a:r>
              <a:rPr sz="2500" spc="60" dirty="0">
                <a:latin typeface="Arial"/>
                <a:cs typeface="Arial"/>
              </a:rPr>
              <a:t> </a:t>
            </a:r>
            <a:r>
              <a:rPr sz="2500" spc="-10" dirty="0">
                <a:latin typeface="Arial"/>
                <a:cs typeface="Arial"/>
              </a:rPr>
              <a:t>time?</a:t>
            </a:r>
            <a:endParaRPr sz="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500" b="1" dirty="0">
                <a:solidFill>
                  <a:srgbClr val="FF0000"/>
                </a:solidFill>
                <a:latin typeface="Arial"/>
                <a:cs typeface="Arial"/>
              </a:rPr>
              <a:t>Tram</a:t>
            </a:r>
            <a:r>
              <a:rPr sz="2500" b="1" spc="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b="1" spc="-35" dirty="0">
                <a:solidFill>
                  <a:srgbClr val="FF0000"/>
                </a:solidFill>
                <a:latin typeface="Arial"/>
                <a:cs typeface="Arial"/>
              </a:rPr>
              <a:t>fails</a:t>
            </a:r>
            <a:r>
              <a:rPr sz="2500" b="1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b="1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2500" b="1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b="1" spc="-50" dirty="0">
                <a:solidFill>
                  <a:srgbClr val="FF0000"/>
                </a:solidFill>
                <a:latin typeface="Arial"/>
                <a:cs typeface="Arial"/>
              </a:rPr>
              <a:t>probability</a:t>
            </a:r>
            <a:r>
              <a:rPr sz="2500" b="1" spc="7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500" b="1" spc="-20" dirty="0">
                <a:solidFill>
                  <a:srgbClr val="FF0000"/>
                </a:solidFill>
                <a:latin typeface="Arial"/>
                <a:cs typeface="Arial"/>
              </a:rPr>
              <a:t>0.5.</a:t>
            </a:r>
            <a:endParaRPr sz="2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287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600" spc="-105" dirty="0"/>
              <a:t>Solution or optimal path?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4D7F0A-534C-D4D0-1F47-6EB0B2223B84}"/>
              </a:ext>
            </a:extLst>
          </p:cNvPr>
          <p:cNvGrpSpPr/>
          <p:nvPr/>
        </p:nvGrpSpPr>
        <p:grpSpPr>
          <a:xfrm>
            <a:off x="1636131" y="2265402"/>
            <a:ext cx="8919738" cy="1467738"/>
            <a:chOff x="2676762" y="1464484"/>
            <a:chExt cx="9663198" cy="1380924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50AB1855-D9C9-E396-639E-6347F1CA0482}"/>
                </a:ext>
              </a:extLst>
            </p:cNvPr>
            <p:cNvSpPr/>
            <p:nvPr/>
          </p:nvSpPr>
          <p:spPr>
            <a:xfrm>
              <a:off x="2676762" y="1849001"/>
              <a:ext cx="9663198" cy="996407"/>
            </a:xfrm>
            <a:custGeom>
              <a:avLst/>
              <a:gdLst/>
              <a:ahLst/>
              <a:cxnLst/>
              <a:rect l="l" t="t" r="r" b="b"/>
              <a:pathLst>
                <a:path w="9284970" h="1439545">
                  <a:moveTo>
                    <a:pt x="0" y="0"/>
                  </a:moveTo>
                  <a:lnTo>
                    <a:pt x="0" y="1439104"/>
                  </a:lnTo>
                  <a:lnTo>
                    <a:pt x="9284633" y="1439104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6ECA29CC-8988-BC66-3624-4DF831868C29}"/>
                </a:ext>
              </a:extLst>
            </p:cNvPr>
            <p:cNvSpPr/>
            <p:nvPr/>
          </p:nvSpPr>
          <p:spPr>
            <a:xfrm>
              <a:off x="3168132" y="1624476"/>
              <a:ext cx="3268294" cy="629920"/>
            </a:xfrm>
            <a:custGeom>
              <a:avLst/>
              <a:gdLst/>
              <a:ahLst/>
              <a:cxnLst/>
              <a:rect l="l" t="t" r="r" b="b"/>
              <a:pathLst>
                <a:path w="5738495" h="629919">
                  <a:moveTo>
                    <a:pt x="5738388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5738388" y="629417"/>
                  </a:lnTo>
                  <a:lnTo>
                    <a:pt x="5738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691BDF6D-19F7-813A-163E-A10566CBD62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3358" y="1464484"/>
              <a:ext cx="668290" cy="629417"/>
            </a:xfrm>
            <a:prstGeom prst="rect">
              <a:avLst/>
            </a:prstGeom>
          </p:spPr>
        </p:pic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C3C5EE35-4BE2-91F2-BA93-89005D1AF2EC}"/>
                </a:ext>
              </a:extLst>
            </p:cNvPr>
            <p:cNvSpPr txBox="1"/>
            <p:nvPr/>
          </p:nvSpPr>
          <p:spPr>
            <a:xfrm>
              <a:off x="2976797" y="1624476"/>
              <a:ext cx="9284118" cy="402674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768985">
                <a:lnSpc>
                  <a:spcPct val="100000"/>
                </a:lnSpc>
                <a:spcBef>
                  <a:spcPts val="140"/>
                </a:spcBef>
                <a:tabLst>
                  <a:tab pos="2469515" algn="l"/>
                </a:tabLst>
              </a:pPr>
              <a:r>
                <a:rPr sz="2500" b="1" spc="-1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Definition:</a:t>
              </a:r>
              <a:r>
                <a:rPr lang="en-GB" sz="2500" b="1" spc="-1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Policy</a:t>
              </a:r>
              <a:endParaRPr lang="en-GB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4394588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5292397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6306650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7720467" y="51101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4394588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5292397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6306650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7720467" y="51800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4CF9A-E089-8C1B-FBA9-D90C7C42BD7D}"/>
              </a:ext>
            </a:extLst>
          </p:cNvPr>
          <p:cNvSpPr txBox="1"/>
          <p:nvPr/>
        </p:nvSpPr>
        <p:spPr>
          <a:xfrm>
            <a:off x="1554548" y="2732384"/>
            <a:ext cx="8654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8985">
              <a:lnSpc>
                <a:spcPct val="100000"/>
              </a:lnSpc>
              <a:spcBef>
                <a:spcPts val="140"/>
              </a:spcBef>
              <a:tabLst>
                <a:tab pos="2469515" algn="l"/>
              </a:tabLst>
            </a:pPr>
            <a:r>
              <a:rPr lang="en-GB" sz="24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lang="en-GB" sz="2400" b="1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i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GB" sz="2400" i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GB" sz="2400" spc="-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400" i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-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GB" sz="2400" i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i="1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-3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GB" sz="24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Actions(</a:t>
            </a:r>
            <a:r>
              <a:rPr lang="en-GB" sz="2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1041B41F-0909-A0FD-A839-21D726319F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73161" y="4208491"/>
            <a:ext cx="5875318" cy="2372247"/>
          </a:xfrm>
        </p:spPr>
        <p:txBody>
          <a:bodyPr>
            <a:norm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lang="en-GB" dirty="0">
                <a:ea typeface="ＭＳ Ｐゴシック" pitchFamily="34" charset="-128"/>
              </a:rPr>
              <a:t>A policy fully defines the behaviour of an agent</a:t>
            </a:r>
          </a:p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lang="en-GB" dirty="0">
                <a:ea typeface="ＭＳ Ｐゴシック" pitchFamily="34" charset="-128"/>
              </a:rPr>
              <a:t>MDP policies depend on the current state (not the history)</a:t>
            </a:r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For MDPs, we want an optimal </a:t>
            </a:r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15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1500" dirty="0">
                <a:ea typeface="ＭＳ Ｐゴシック" pitchFamily="34" charset="-128"/>
                <a:sym typeface="Symbol" pitchFamily="18" charset="2"/>
              </a:rPr>
              <a:t>An optimal policy is one that maximizes expected utility if followed</a:t>
            </a:r>
          </a:p>
          <a:p>
            <a:pPr marL="457200" lvl="1" indent="0">
              <a:buNone/>
            </a:pPr>
            <a:endParaRPr lang="en-US" sz="1500" dirty="0">
              <a:ea typeface="ＭＳ Ｐゴシック" pitchFamily="34" charset="-128"/>
              <a:sym typeface="Symbol" pitchFamily="18" charset="2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DAE31D5-F2F5-AF57-780A-6D5DAFF4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5851" y="3971780"/>
            <a:ext cx="4057650" cy="237224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3CC26C-5DA1-C463-CE77-8D1DA9EAFAC3}"/>
              </a:ext>
            </a:extLst>
          </p:cNvPr>
          <p:cNvSpPr txBox="1"/>
          <p:nvPr/>
        </p:nvSpPr>
        <p:spPr>
          <a:xfrm>
            <a:off x="1178626" y="1262520"/>
            <a:ext cx="1091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spc="-130" dirty="0">
                <a:solidFill>
                  <a:srgbClr val="0000A0"/>
                </a:solidFill>
                <a:latin typeface="Arial"/>
                <a:cs typeface="Arial"/>
              </a:rPr>
              <a:t>Search</a:t>
            </a:r>
            <a:r>
              <a:rPr lang="en-GB" sz="1800" spc="-30" dirty="0">
                <a:solidFill>
                  <a:srgbClr val="0000A0"/>
                </a:solidFill>
                <a:latin typeface="Arial"/>
                <a:cs typeface="Arial"/>
              </a:rPr>
              <a:t> </a:t>
            </a:r>
            <a:r>
              <a:rPr lang="en-GB" sz="1800" spc="-10" dirty="0">
                <a:solidFill>
                  <a:srgbClr val="0000A0"/>
                </a:solidFill>
                <a:latin typeface="Arial"/>
                <a:cs typeface="Arial"/>
              </a:rPr>
              <a:t>problem</a:t>
            </a:r>
            <a:r>
              <a:rPr lang="en-GB" sz="1800" spc="-10" dirty="0">
                <a:latin typeface="Arial"/>
                <a:cs typeface="Arial"/>
              </a:rPr>
              <a:t>:</a:t>
            </a:r>
            <a:r>
              <a:rPr lang="en-GB" sz="1800" dirty="0">
                <a:latin typeface="Arial"/>
                <a:cs typeface="Arial"/>
              </a:rPr>
              <a:t>	</a:t>
            </a:r>
            <a:r>
              <a:rPr lang="en-US" sz="18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18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1800" dirty="0">
                <a:ea typeface="ＭＳ Ｐゴシック" pitchFamily="34" charset="-128"/>
              </a:rPr>
              <a:t>, or sequence of actions, from start to a goal.</a:t>
            </a:r>
          </a:p>
          <a:p>
            <a:r>
              <a:rPr lang="en-GB" sz="1800" spc="-20" dirty="0">
                <a:solidFill>
                  <a:srgbClr val="0000A0"/>
                </a:solidFill>
                <a:latin typeface="Arial"/>
                <a:cs typeface="Arial"/>
              </a:rPr>
              <a:t>MDP</a:t>
            </a:r>
            <a:r>
              <a:rPr lang="en-GB" sz="1800" spc="-20" dirty="0">
                <a:latin typeface="Arial"/>
                <a:cs typeface="Arial"/>
              </a:rPr>
              <a:t>:</a:t>
            </a:r>
            <a:endParaRPr lang="en-US" sz="1800" dirty="0">
              <a:ea typeface="ＭＳ Ｐゴシック" pitchFamily="34" charset="-128"/>
            </a:endParaRP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28460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25" y="8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ea typeface="ＭＳ Ｐゴシック" pitchFamily="34" charset="-128"/>
                <a:sym typeface="Symbol" pitchFamily="18" charset="2"/>
              </a:rPr>
              <a:t>Optimal Policies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BC37A5C-F2F6-EAA2-07C0-CC5133FA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1050"/>
          <a:stretch>
            <a:fillRect/>
          </a:stretch>
        </p:blipFill>
        <p:spPr bwMode="auto">
          <a:xfrm>
            <a:off x="7078756" y="1617639"/>
            <a:ext cx="2074678" cy="15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F01E3ED1-2677-CA93-6017-FD95BA51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6856" y="1617640"/>
            <a:ext cx="2096691" cy="158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7A4A297-E9A0-A83A-387C-A8CBCFE30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r="1141"/>
          <a:stretch>
            <a:fillRect/>
          </a:stretch>
        </p:blipFill>
        <p:spPr bwMode="auto">
          <a:xfrm>
            <a:off x="3324716" y="3721473"/>
            <a:ext cx="2072767" cy="156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92CC0897-53D2-8A54-F712-0123871F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r="1521"/>
          <a:stretch>
            <a:fillRect/>
          </a:stretch>
        </p:blipFill>
        <p:spPr bwMode="auto">
          <a:xfrm>
            <a:off x="7096616" y="3721474"/>
            <a:ext cx="2064793" cy="157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AB6738A0-687F-32E9-0682-DFA28F848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8116" y="5332389"/>
            <a:ext cx="9715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R(s) = -2.0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246B9772-511E-70A3-E364-AB5A435C4F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506" y="5321673"/>
            <a:ext cx="1010841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R(s) = -0.4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87F0B6F7-8251-1E9C-4C6B-F25644E0A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397" y="3217839"/>
            <a:ext cx="12573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R(s) = -0.03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062CFA5E-6474-5F1C-C2DF-1FCA7AD598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497" y="3217839"/>
            <a:ext cx="10858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R(s) = -0.01</a:t>
            </a:r>
          </a:p>
        </p:txBody>
      </p:sp>
    </p:spTree>
    <p:extLst>
      <p:ext uri="{BB962C8B-B14F-4D97-AF65-F5344CB8AC3E}">
        <p14:creationId xmlns:p14="http://schemas.microsoft.com/office/powerpoint/2010/main" val="107635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25" y="8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ea typeface="ＭＳ Ｐゴシック" pitchFamily="34" charset="-128"/>
              </a:rPr>
              <a:t>MDP Search Trees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E2BF11D2-6D28-93A1-F011-3CFC75E0B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812" y="2383036"/>
            <a:ext cx="342900" cy="273844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685800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36427699-4191-A7AE-735E-CE058A6D7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512" y="4623793"/>
            <a:ext cx="342900" cy="273844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685800" rtl="1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AC384B01-1C6B-8C5D-FC70-36AE28483A66}"/>
              </a:ext>
            </a:extLst>
          </p:cNvPr>
          <p:cNvGrpSpPr>
            <a:grpSpLocks/>
          </p:cNvGrpSpPr>
          <p:nvPr/>
        </p:nvGrpSpPr>
        <p:grpSpPr bwMode="auto">
          <a:xfrm>
            <a:off x="4689662" y="2668786"/>
            <a:ext cx="2800350" cy="800100"/>
            <a:chOff x="1584" y="1680"/>
            <a:chExt cx="2352" cy="336"/>
          </a:xfrm>
        </p:grpSpPr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46AF48DC-F3AB-CC08-3B49-4E80780CC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FABE356B-226F-B507-A8FC-728256E658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896A21A0-872B-DC16-03C5-98D53C2EB9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3D796E00-C881-1D2B-B8BC-894385CA13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16" name="Oval 11">
            <a:extLst>
              <a:ext uri="{FF2B5EF4-FFF2-40B4-BE49-F238E27FC236}">
                <a16:creationId xmlns:a16="http://schemas.microsoft.com/office/drawing/2014/main" id="{AD73A162-2F72-05FA-9C86-1ADDDEA2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2612" y="3468886"/>
            <a:ext cx="285750" cy="28575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AFD85EAE-E767-7EC9-8CC8-2C41462A188B}"/>
              </a:ext>
            </a:extLst>
          </p:cNvPr>
          <p:cNvGrpSpPr>
            <a:grpSpLocks/>
          </p:cNvGrpSpPr>
          <p:nvPr/>
        </p:nvGrpSpPr>
        <p:grpSpPr bwMode="auto">
          <a:xfrm>
            <a:off x="4403912" y="3754636"/>
            <a:ext cx="2343150" cy="857250"/>
            <a:chOff x="1536" y="2400"/>
            <a:chExt cx="1584" cy="624"/>
          </a:xfrm>
        </p:grpSpPr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C993604A-22DD-3D8E-8F00-E79C7A1ED3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B276E023-733A-4F7A-5997-C2438E2DED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BDF80307-05ED-E129-417A-0BCDE32726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DBECADC5-FDE1-5CBA-A3DE-BC8660F57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22" name="Text Box 17">
            <a:extLst>
              <a:ext uri="{FF2B5EF4-FFF2-40B4-BE49-F238E27FC236}">
                <a16:creationId xmlns:a16="http://schemas.microsoft.com/office/drawing/2014/main" id="{08FB68B1-7A23-F596-EC49-BD7286566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662" y="2908102"/>
            <a:ext cx="2857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a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63666148-C97D-B2D7-AB84-C7603AD71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712" y="2383036"/>
            <a:ext cx="2857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0000FF"/>
                </a:solidFill>
                <a:latin typeface="Arial" pitchFamily="34" charset="0"/>
                <a:ea typeface="ＭＳ Ｐゴシック" pitchFamily="34" charset="-128"/>
              </a:rPr>
              <a:t>s</a:t>
            </a:r>
          </a:p>
        </p:txBody>
      </p:sp>
      <p:sp>
        <p:nvSpPr>
          <p:cNvPr id="24" name="Text Box 19">
            <a:extLst>
              <a:ext uri="{FF2B5EF4-FFF2-40B4-BE49-F238E27FC236}">
                <a16:creationId xmlns:a16="http://schemas.microsoft.com/office/drawing/2014/main" id="{4D28263C-60D2-C2BC-BB71-3BA9C5DA2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412" y="4611886"/>
            <a:ext cx="4572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685800" rtl="1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333399"/>
                </a:solidFill>
                <a:latin typeface="Arial" pitchFamily="34" charset="0"/>
                <a:ea typeface="ＭＳ Ｐゴシック" pitchFamily="34" charset="-128"/>
              </a:rPr>
              <a:t>s</a:t>
            </a:r>
            <a:r>
              <a:rPr lang="ja-JP" altLang="en-US" sz="1350" i="0">
                <a:solidFill>
                  <a:srgbClr val="333399"/>
                </a:solidFill>
                <a:latin typeface="Arial" pitchFamily="34" charset="0"/>
                <a:ea typeface="ＭＳ Ｐゴシック" pitchFamily="34" charset="-128"/>
              </a:rPr>
              <a:t>’</a:t>
            </a:r>
            <a:endParaRPr lang="en-US" sz="1350" i="0" dirty="0">
              <a:solidFill>
                <a:srgbClr val="333399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25" name="Text Box 20">
            <a:extLst>
              <a:ext uri="{FF2B5EF4-FFF2-40B4-BE49-F238E27FC236}">
                <a16:creationId xmlns:a16="http://schemas.microsoft.com/office/drawing/2014/main" id="{96F05FDD-21D3-CBD8-2B68-622D6345B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8362" y="3468886"/>
            <a:ext cx="5715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008000"/>
                </a:solidFill>
                <a:latin typeface="Arial" pitchFamily="34" charset="0"/>
                <a:ea typeface="ＭＳ Ｐゴシック" pitchFamily="34" charset="-128"/>
              </a:rPr>
              <a:t>s, a</a:t>
            </a:r>
          </a:p>
        </p:txBody>
      </p:sp>
      <p:grpSp>
        <p:nvGrpSpPr>
          <p:cNvPr id="26" name="Group 21">
            <a:extLst>
              <a:ext uri="{FF2B5EF4-FFF2-40B4-BE49-F238E27FC236}">
                <a16:creationId xmlns:a16="http://schemas.microsoft.com/office/drawing/2014/main" id="{3FE62362-CE17-84EE-9B6F-1776595D69A0}"/>
              </a:ext>
            </a:extLst>
          </p:cNvPr>
          <p:cNvGrpSpPr>
            <a:grpSpLocks/>
          </p:cNvGrpSpPr>
          <p:nvPr/>
        </p:nvGrpSpPr>
        <p:grpSpPr bwMode="auto">
          <a:xfrm>
            <a:off x="4575362" y="4897636"/>
            <a:ext cx="2800350" cy="400050"/>
            <a:chOff x="1584" y="1680"/>
            <a:chExt cx="2352" cy="336"/>
          </a:xfrm>
        </p:grpSpPr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1CAE7D8D-1B05-7047-896C-1E4AB2314A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26CE7E9A-C65F-CAF0-388C-04D2B1F14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6C4AF060-4C25-FE5D-9E01-D900E33C0D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9170CC00-D4EC-4C12-5441-3EB7131AAB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31" name="Freeform 26">
            <a:extLst>
              <a:ext uri="{FF2B5EF4-FFF2-40B4-BE49-F238E27FC236}">
                <a16:creationId xmlns:a16="http://schemas.microsoft.com/office/drawing/2014/main" id="{DC76E4E7-EE86-C479-D588-23FABFEC3151}"/>
              </a:ext>
            </a:extLst>
          </p:cNvPr>
          <p:cNvSpPr>
            <a:spLocks/>
          </p:cNvSpPr>
          <p:nvPr/>
        </p:nvSpPr>
        <p:spPr bwMode="auto">
          <a:xfrm>
            <a:off x="5889812" y="3908227"/>
            <a:ext cx="1600200" cy="303609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2" name="Text Box 27">
            <a:extLst>
              <a:ext uri="{FF2B5EF4-FFF2-40B4-BE49-F238E27FC236}">
                <a16:creationId xmlns:a16="http://schemas.microsoft.com/office/drawing/2014/main" id="{1369F84C-9A0A-D82E-8629-F45B0B48D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312" y="3754636"/>
            <a:ext cx="2317552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(</a:t>
            </a:r>
            <a:r>
              <a:rPr lang="en-US" sz="1350" i="0" dirty="0" err="1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s,a,s</a:t>
            </a:r>
            <a:r>
              <a:rPr lang="ja-JP" altLang="en-US" sz="1350" i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 altLang="ja-JP" sz="1350" i="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) called a </a:t>
            </a:r>
            <a:r>
              <a:rPr lang="en-US" altLang="ja-JP" sz="135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transition or response from world</a:t>
            </a:r>
          </a:p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T(</a:t>
            </a:r>
            <a:r>
              <a:rPr lang="en-US" sz="1350" i="0" dirty="0" err="1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s,a,s</a:t>
            </a:r>
            <a:r>
              <a:rPr lang="ja-JP" altLang="en-US" sz="1350" i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 altLang="ja-JP" sz="1350" i="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) = P(s</a:t>
            </a:r>
            <a:r>
              <a:rPr lang="ja-JP" altLang="en-US" sz="1350" i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 altLang="ja-JP" sz="1350" i="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|</a:t>
            </a:r>
            <a:r>
              <a:rPr lang="en-US" altLang="ja-JP" sz="1350" i="0" dirty="0" err="1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s,a</a:t>
            </a:r>
            <a:r>
              <a:rPr lang="en-US" altLang="ja-JP" sz="1350" i="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)</a:t>
            </a:r>
          </a:p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R(</a:t>
            </a:r>
            <a:r>
              <a:rPr lang="en-US" sz="1350" i="0" dirty="0" err="1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s,a,s</a:t>
            </a:r>
            <a:r>
              <a:rPr lang="ja-JP" altLang="en-US" sz="1350" i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’</a:t>
            </a:r>
            <a:r>
              <a:rPr lang="en-US" altLang="ja-JP" sz="1350" i="0" dirty="0">
                <a:solidFill>
                  <a:srgbClr val="C00000"/>
                </a:solidFill>
                <a:latin typeface="Arial" pitchFamily="34" charset="0"/>
                <a:ea typeface="ＭＳ Ｐゴシック" pitchFamily="34" charset="-128"/>
              </a:rPr>
              <a:t>)</a:t>
            </a:r>
            <a:endParaRPr lang="en-US" sz="1350" i="0" dirty="0">
              <a:solidFill>
                <a:srgbClr val="C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3" name="Text Box 28">
            <a:extLst>
              <a:ext uri="{FF2B5EF4-FFF2-40B4-BE49-F238E27FC236}">
                <a16:creationId xmlns:a16="http://schemas.microsoft.com/office/drawing/2014/main" id="{12437AD0-2B2D-0EA0-5673-7AF21B9D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862" y="4097536"/>
            <a:ext cx="8001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s,a,s</a:t>
            </a:r>
            <a:r>
              <a:rPr lang="ja-JP" altLang="en-US" sz="1350" i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’</a:t>
            </a:r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4" name="Freeform 29">
            <a:extLst>
              <a:ext uri="{FF2B5EF4-FFF2-40B4-BE49-F238E27FC236}">
                <a16:creationId xmlns:a16="http://schemas.microsoft.com/office/drawing/2014/main" id="{74D429E5-B384-A611-7A74-8EE906199361}"/>
              </a:ext>
            </a:extLst>
          </p:cNvPr>
          <p:cNvSpPr>
            <a:spLocks/>
          </p:cNvSpPr>
          <p:nvPr/>
        </p:nvSpPr>
        <p:spPr bwMode="auto">
          <a:xfrm>
            <a:off x="6524415" y="2509243"/>
            <a:ext cx="1651397" cy="45244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5" name="Text Box 30">
            <a:extLst>
              <a:ext uri="{FF2B5EF4-FFF2-40B4-BE49-F238E27FC236}">
                <a16:creationId xmlns:a16="http://schemas.microsoft.com/office/drawing/2014/main" id="{0AC991D5-CD3E-C63E-6A0B-0C2859C02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962" y="2358032"/>
            <a:ext cx="10287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0000FF"/>
                </a:solidFill>
                <a:latin typeface="Arial" pitchFamily="34" charset="0"/>
                <a:ea typeface="ＭＳ Ｐゴシック" pitchFamily="34" charset="-128"/>
              </a:rPr>
              <a:t>s is a </a:t>
            </a:r>
            <a:r>
              <a:rPr lang="en-US" sz="1350" dirty="0">
                <a:solidFill>
                  <a:srgbClr val="0000FF"/>
                </a:solidFill>
                <a:latin typeface="Arial" pitchFamily="34" charset="0"/>
                <a:ea typeface="ＭＳ Ｐゴシック" pitchFamily="34" charset="-128"/>
              </a:rPr>
              <a:t>state</a:t>
            </a:r>
          </a:p>
        </p:txBody>
      </p:sp>
      <p:sp>
        <p:nvSpPr>
          <p:cNvPr id="36" name="Freeform 31">
            <a:extLst>
              <a:ext uri="{FF2B5EF4-FFF2-40B4-BE49-F238E27FC236}">
                <a16:creationId xmlns:a16="http://schemas.microsoft.com/office/drawing/2014/main" id="{E4D1404C-6FB8-1DF3-92D8-8CD3D6792EC2}"/>
              </a:ext>
            </a:extLst>
          </p:cNvPr>
          <p:cNvSpPr>
            <a:spLocks/>
          </p:cNvSpPr>
          <p:nvPr/>
        </p:nvSpPr>
        <p:spPr bwMode="auto">
          <a:xfrm flipH="1">
            <a:off x="4061012" y="3583186"/>
            <a:ext cx="1257300" cy="5715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37" name="Text Box 32">
            <a:extLst>
              <a:ext uri="{FF2B5EF4-FFF2-40B4-BE49-F238E27FC236}">
                <a16:creationId xmlns:a16="http://schemas.microsoft.com/office/drawing/2014/main" id="{F9E5E117-B3A5-D547-C09B-8183DB463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9462" y="3354587"/>
            <a:ext cx="1028700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008000"/>
                </a:solidFill>
                <a:latin typeface="Arial" pitchFamily="34" charset="0"/>
                <a:ea typeface="ＭＳ Ｐゴシック" pitchFamily="34" charset="-128"/>
              </a:rPr>
              <a:t>(s, a) is a </a:t>
            </a:r>
            <a:r>
              <a:rPr lang="en-US" sz="1350" dirty="0">
                <a:solidFill>
                  <a:srgbClr val="008000"/>
                </a:solidFill>
                <a:latin typeface="Arial" pitchFamily="34" charset="0"/>
                <a:ea typeface="ＭＳ Ｐゴシック" pitchFamily="34" charset="-128"/>
              </a:rPr>
              <a:t>q-state</a:t>
            </a:r>
          </a:p>
        </p:txBody>
      </p:sp>
      <p:pic>
        <p:nvPicPr>
          <p:cNvPr id="38" name="Picture 2" descr="C:\Users\Dan\Dropbox\Office\CS 188\Ketrina Art\MDPs\QState.png">
            <a:extLst>
              <a:ext uri="{FF2B5EF4-FFF2-40B4-BE49-F238E27FC236}">
                <a16:creationId xmlns:a16="http://schemas.microsoft.com/office/drawing/2014/main" id="{ABC6AF25-6B96-AFA7-799B-EA5E2536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75012" y="2840236"/>
            <a:ext cx="2263379" cy="1695118"/>
          </a:xfrm>
          <a:prstGeom prst="rect">
            <a:avLst/>
          </a:prstGeom>
          <a:noFill/>
        </p:spPr>
      </p:pic>
      <p:pic>
        <p:nvPicPr>
          <p:cNvPr id="39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09447AC7-7CEC-441C-E4F9-7B65884A9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73764" r="1569" b="67901"/>
          <a:stretch>
            <a:fillRect/>
          </a:stretch>
        </p:blipFill>
        <p:spPr bwMode="auto">
          <a:xfrm>
            <a:off x="9375962" y="4040386"/>
            <a:ext cx="1383404" cy="1200150"/>
          </a:xfrm>
          <a:prstGeom prst="rect">
            <a:avLst/>
          </a:prstGeom>
          <a:noFill/>
        </p:spPr>
      </p:pic>
      <p:pic>
        <p:nvPicPr>
          <p:cNvPr id="40" name="Picture 2" descr="C:\Users\Dan\Dropbox\Office\CS 188\Ketrina Art\MDPs\GridFutures3.png">
            <a:extLst>
              <a:ext uri="{FF2B5EF4-FFF2-40B4-BE49-F238E27FC236}">
                <a16:creationId xmlns:a16="http://schemas.microsoft.com/office/drawing/2014/main" id="{12462859-D34E-33FB-8E83-064DBE96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52636" t="68040" r="24411"/>
          <a:stretch>
            <a:fillRect/>
          </a:stretch>
        </p:blipFill>
        <p:spPr bwMode="auto">
          <a:xfrm>
            <a:off x="9204512" y="1868686"/>
            <a:ext cx="1543050" cy="1083335"/>
          </a:xfrm>
          <a:prstGeom prst="rect">
            <a:avLst/>
          </a:prstGeom>
          <a:noFill/>
        </p:spPr>
      </p:pic>
      <p:sp>
        <p:nvSpPr>
          <p:cNvPr id="41" name="Freeform 26">
            <a:extLst>
              <a:ext uri="{FF2B5EF4-FFF2-40B4-BE49-F238E27FC236}">
                <a16:creationId xmlns:a16="http://schemas.microsoft.com/office/drawing/2014/main" id="{627F7431-1A84-24AE-AEA9-D4B108B640A5}"/>
              </a:ext>
            </a:extLst>
          </p:cNvPr>
          <p:cNvSpPr>
            <a:spLocks/>
          </p:cNvSpPr>
          <p:nvPr/>
        </p:nvSpPr>
        <p:spPr bwMode="auto">
          <a:xfrm flipV="1">
            <a:off x="6384517" y="4875309"/>
            <a:ext cx="1651397" cy="7066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chemeClr val="accent2"/>
            </a:solidFill>
            <a:round/>
            <a:headEnd/>
            <a:tailEnd type="triangle" w="lg" len="lg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650DD4-8794-07DD-F9A1-93EE1996DF1F}"/>
              </a:ext>
            </a:extLst>
          </p:cNvPr>
          <p:cNvSpPr txBox="1"/>
          <p:nvPr/>
        </p:nvSpPr>
        <p:spPr>
          <a:xfrm>
            <a:off x="8035914" y="5395299"/>
            <a:ext cx="2857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s</a:t>
            </a:r>
            <a:r>
              <a:rPr lang="en-SE" sz="1400" dirty="0">
                <a:solidFill>
                  <a:schemeClr val="accent2"/>
                </a:solidFill>
              </a:rPr>
              <a:t>’ is picked by environment or world </a:t>
            </a:r>
          </a:p>
        </p:txBody>
      </p:sp>
    </p:spTree>
    <p:extLst>
      <p:ext uri="{BB962C8B-B14F-4D97-AF65-F5344CB8AC3E}">
        <p14:creationId xmlns:p14="http://schemas.microsoft.com/office/powerpoint/2010/main" val="1953133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025" y="8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Utilities of Sequences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B2737B-9D3E-5F9A-35FC-ACE062480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153" y="1495613"/>
            <a:ext cx="8534400" cy="4729164"/>
          </a:xfrm>
        </p:spPr>
        <p:txBody>
          <a:bodyPr/>
          <a:lstStyle/>
          <a:p>
            <a:r>
              <a:rPr lang="en-US" sz="2100" dirty="0"/>
              <a:t>What preferences should an agent have over reward sequences?</a:t>
            </a:r>
          </a:p>
          <a:p>
            <a:endParaRPr lang="en-US" sz="2100" dirty="0"/>
          </a:p>
          <a:p>
            <a:r>
              <a:rPr lang="en-US" sz="2100" dirty="0"/>
              <a:t>More or less?</a:t>
            </a:r>
          </a:p>
          <a:p>
            <a:endParaRPr lang="en-US" sz="2100" dirty="0"/>
          </a:p>
          <a:p>
            <a:r>
              <a:rPr lang="en-US" sz="2100" dirty="0"/>
              <a:t>Now or later?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CC98FEB8-2687-A0EE-1683-3CFD451ED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753" y="3584985"/>
            <a:ext cx="3486150" cy="2213094"/>
          </a:xfrm>
          <a:prstGeom prst="rect">
            <a:avLst/>
          </a:prstGeom>
          <a:noFill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F8592D4-5B71-D42C-1C2D-5B1D4D295D01}"/>
              </a:ext>
            </a:extLst>
          </p:cNvPr>
          <p:cNvSpPr txBox="1"/>
          <p:nvPr/>
        </p:nvSpPr>
        <p:spPr>
          <a:xfrm>
            <a:off x="3777503" y="2763231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[1, 2, 2]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8DE542-9BE4-9CCD-3879-00F6954D7108}"/>
              </a:ext>
            </a:extLst>
          </p:cNvPr>
          <p:cNvSpPr txBox="1"/>
          <p:nvPr/>
        </p:nvSpPr>
        <p:spPr>
          <a:xfrm>
            <a:off x="5618043" y="2763231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[2, 3, 4]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3B20AE-5AA5-5E6F-13E7-BAD5187D42A4}"/>
              </a:ext>
            </a:extLst>
          </p:cNvPr>
          <p:cNvSpPr txBox="1"/>
          <p:nvPr/>
        </p:nvSpPr>
        <p:spPr>
          <a:xfrm>
            <a:off x="4955299" y="2763231"/>
            <a:ext cx="482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 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359A42-41D8-0973-7C31-B2721EA2F681}"/>
              </a:ext>
            </a:extLst>
          </p:cNvPr>
          <p:cNvSpPr txBox="1"/>
          <p:nvPr/>
        </p:nvSpPr>
        <p:spPr>
          <a:xfrm>
            <a:off x="3777503" y="3535247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[0, 0, 1]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9216CE3-C0E2-7FFF-080A-E380C239CBCA}"/>
              </a:ext>
            </a:extLst>
          </p:cNvPr>
          <p:cNvSpPr txBox="1"/>
          <p:nvPr/>
        </p:nvSpPr>
        <p:spPr>
          <a:xfrm>
            <a:off x="5618043" y="3535247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[1, 0, 0]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2F05CD-2A59-1A9A-BAFA-59BCD5FB239B}"/>
              </a:ext>
            </a:extLst>
          </p:cNvPr>
          <p:cNvSpPr txBox="1"/>
          <p:nvPr/>
        </p:nvSpPr>
        <p:spPr>
          <a:xfrm>
            <a:off x="4955299" y="3535247"/>
            <a:ext cx="4828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 or</a:t>
            </a:r>
          </a:p>
        </p:txBody>
      </p:sp>
    </p:spTree>
    <p:extLst>
      <p:ext uri="{BB962C8B-B14F-4D97-AF65-F5344CB8AC3E}">
        <p14:creationId xmlns:p14="http://schemas.microsoft.com/office/powerpoint/2010/main" val="293788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  <p:bldP spid="47" grpId="0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600" spc="-75" dirty="0"/>
              <a:t>Evaluating</a:t>
            </a:r>
            <a:r>
              <a:rPr lang="en-GB" sz="6600" spc="-130" dirty="0"/>
              <a:t> </a:t>
            </a:r>
            <a:r>
              <a:rPr lang="en-GB" sz="6600" dirty="0"/>
              <a:t>a</a:t>
            </a:r>
            <a:r>
              <a:rPr lang="en-GB" sz="6600" spc="-120" dirty="0"/>
              <a:t> policy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4D7F0A-534C-D4D0-1F47-6EB0B2223B84}"/>
              </a:ext>
            </a:extLst>
          </p:cNvPr>
          <p:cNvGrpSpPr/>
          <p:nvPr/>
        </p:nvGrpSpPr>
        <p:grpSpPr>
          <a:xfrm>
            <a:off x="1647689" y="1094946"/>
            <a:ext cx="8726705" cy="2043627"/>
            <a:chOff x="2676762" y="1464484"/>
            <a:chExt cx="9663198" cy="1604542"/>
          </a:xfrm>
        </p:grpSpPr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50AB1855-D9C9-E396-639E-6347F1CA0482}"/>
                </a:ext>
              </a:extLst>
            </p:cNvPr>
            <p:cNvSpPr/>
            <p:nvPr/>
          </p:nvSpPr>
          <p:spPr>
            <a:xfrm>
              <a:off x="2676762" y="1849001"/>
              <a:ext cx="9663198" cy="1220025"/>
            </a:xfrm>
            <a:custGeom>
              <a:avLst/>
              <a:gdLst/>
              <a:ahLst/>
              <a:cxnLst/>
              <a:rect l="l" t="t" r="r" b="b"/>
              <a:pathLst>
                <a:path w="9284970" h="1439545">
                  <a:moveTo>
                    <a:pt x="0" y="0"/>
                  </a:moveTo>
                  <a:lnTo>
                    <a:pt x="0" y="1439104"/>
                  </a:lnTo>
                  <a:lnTo>
                    <a:pt x="9284633" y="1439104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6ECA29CC-8988-BC66-3624-4DF831868C29}"/>
                </a:ext>
              </a:extLst>
            </p:cNvPr>
            <p:cNvSpPr/>
            <p:nvPr/>
          </p:nvSpPr>
          <p:spPr>
            <a:xfrm>
              <a:off x="3168132" y="1624476"/>
              <a:ext cx="3268294" cy="629920"/>
            </a:xfrm>
            <a:custGeom>
              <a:avLst/>
              <a:gdLst/>
              <a:ahLst/>
              <a:cxnLst/>
              <a:rect l="l" t="t" r="r" b="b"/>
              <a:pathLst>
                <a:path w="5738495" h="629919">
                  <a:moveTo>
                    <a:pt x="5738388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5738388" y="629417"/>
                  </a:lnTo>
                  <a:lnTo>
                    <a:pt x="5738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object 6">
              <a:extLst>
                <a:ext uri="{FF2B5EF4-FFF2-40B4-BE49-F238E27FC236}">
                  <a16:creationId xmlns:a16="http://schemas.microsoft.com/office/drawing/2014/main" id="{691BDF6D-19F7-813A-163E-A10566CBD62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3358" y="1464484"/>
              <a:ext cx="668290" cy="629417"/>
            </a:xfrm>
            <a:prstGeom prst="rect">
              <a:avLst/>
            </a:prstGeom>
          </p:spPr>
        </p:pic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C3C5EE35-4BE2-91F2-BA93-89005D1AF2EC}"/>
                </a:ext>
              </a:extLst>
            </p:cNvPr>
            <p:cNvSpPr txBox="1"/>
            <p:nvPr/>
          </p:nvSpPr>
          <p:spPr>
            <a:xfrm>
              <a:off x="2847546" y="1628823"/>
              <a:ext cx="9284118" cy="316157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768985">
                <a:lnSpc>
                  <a:spcPct val="100000"/>
                </a:lnSpc>
                <a:spcBef>
                  <a:spcPts val="140"/>
                </a:spcBef>
                <a:tabLst>
                  <a:tab pos="2469515" algn="l"/>
                </a:tabLst>
              </a:pPr>
              <a:r>
                <a:rPr sz="2500" b="1" spc="-1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Definition:</a:t>
              </a:r>
              <a:r>
                <a:rPr lang="en-GB" sz="2500" b="1" spc="-1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Utility</a:t>
              </a:r>
              <a:endParaRPr lang="en-GB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7585153" y="609178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8482962" y="609178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9497215" y="609178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7585153" y="6161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8482962" y="6161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9497215" y="61617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4CF9A-E089-8C1B-FBA9-D90C7C42BD7D}"/>
              </a:ext>
            </a:extLst>
          </p:cNvPr>
          <p:cNvSpPr txBox="1"/>
          <p:nvPr/>
        </p:nvSpPr>
        <p:spPr>
          <a:xfrm>
            <a:off x="2158642" y="1777018"/>
            <a:ext cx="8040767" cy="124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GB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  <a:r>
              <a:rPr lang="en-GB"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lang="en-GB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yields</a:t>
            </a:r>
            <a:r>
              <a:rPr lang="en-GB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GB" sz="2400" b="1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01600"/>
              </a:lnSpc>
              <a:spcBef>
                <a:spcPts val="445"/>
              </a:spcBef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utility</a:t>
            </a:r>
            <a:r>
              <a:rPr lang="en-GB" sz="2400" b="1" spc="-3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(discounted)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rewards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GB"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GB"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(this</a:t>
            </a:r>
            <a:r>
              <a:rPr lang="en-GB"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GB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GB"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quantity).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C6D7F5-C634-2E2F-9293-41D35126420F}"/>
              </a:ext>
            </a:extLst>
          </p:cNvPr>
          <p:cNvGrpSpPr/>
          <p:nvPr/>
        </p:nvGrpSpPr>
        <p:grpSpPr>
          <a:xfrm>
            <a:off x="3275428" y="5282204"/>
            <a:ext cx="5998759" cy="1483810"/>
            <a:chOff x="2512388" y="1464484"/>
            <a:chExt cx="9663199" cy="1604542"/>
          </a:xfrm>
        </p:grpSpPr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BDB70231-120E-C03E-ABF8-EAD4C470D07D}"/>
                </a:ext>
              </a:extLst>
            </p:cNvPr>
            <p:cNvSpPr/>
            <p:nvPr/>
          </p:nvSpPr>
          <p:spPr>
            <a:xfrm>
              <a:off x="2512388" y="1849001"/>
              <a:ext cx="9663199" cy="1220025"/>
            </a:xfrm>
            <a:custGeom>
              <a:avLst/>
              <a:gdLst/>
              <a:ahLst/>
              <a:cxnLst/>
              <a:rect l="l" t="t" r="r" b="b"/>
              <a:pathLst>
                <a:path w="9284970" h="1439545">
                  <a:moveTo>
                    <a:pt x="0" y="0"/>
                  </a:moveTo>
                  <a:lnTo>
                    <a:pt x="0" y="1439104"/>
                  </a:lnTo>
                  <a:lnTo>
                    <a:pt x="9284633" y="1439104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B2724C11-BC13-4E99-759F-84071DF33EB0}"/>
                </a:ext>
              </a:extLst>
            </p:cNvPr>
            <p:cNvSpPr/>
            <p:nvPr/>
          </p:nvSpPr>
          <p:spPr>
            <a:xfrm>
              <a:off x="3168131" y="1624476"/>
              <a:ext cx="8538025" cy="629920"/>
            </a:xfrm>
            <a:custGeom>
              <a:avLst/>
              <a:gdLst/>
              <a:ahLst/>
              <a:cxnLst/>
              <a:rect l="l" t="t" r="r" b="b"/>
              <a:pathLst>
                <a:path w="5738495" h="629919">
                  <a:moveTo>
                    <a:pt x="5738388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5738388" y="629417"/>
                  </a:lnTo>
                  <a:lnTo>
                    <a:pt x="5738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object 6">
              <a:extLst>
                <a:ext uri="{FF2B5EF4-FFF2-40B4-BE49-F238E27FC236}">
                  <a16:creationId xmlns:a16="http://schemas.microsoft.com/office/drawing/2014/main" id="{CA3338B0-270B-BEC4-6596-17AC573C985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3357" y="1464484"/>
              <a:ext cx="997070" cy="629417"/>
            </a:xfrm>
            <a:prstGeom prst="rect">
              <a:avLst/>
            </a:prstGeom>
          </p:spPr>
        </p:pic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A4E2BA11-4A49-E38B-699B-A1DF2590D66C}"/>
                </a:ext>
              </a:extLst>
            </p:cNvPr>
            <p:cNvSpPr txBox="1"/>
            <p:nvPr/>
          </p:nvSpPr>
          <p:spPr>
            <a:xfrm>
              <a:off x="2891470" y="1578660"/>
              <a:ext cx="9284117" cy="316157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768985">
                <a:lnSpc>
                  <a:spcPct val="100000"/>
                </a:lnSpc>
                <a:spcBef>
                  <a:spcPts val="140"/>
                </a:spcBef>
                <a:tabLst>
                  <a:tab pos="2469515" algn="l"/>
                </a:tabLst>
              </a:pPr>
              <a:r>
                <a:rPr lang="en-GB" sz="2500" b="1" spc="-10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Definition: value (expected utility)</a:t>
              </a:r>
              <a:endParaRPr lang="en-GB" sz="25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3296842-00A4-CD00-344C-352BE4270CD6}"/>
              </a:ext>
            </a:extLst>
          </p:cNvPr>
          <p:cNvSpPr txBox="1"/>
          <p:nvPr/>
        </p:nvSpPr>
        <p:spPr>
          <a:xfrm>
            <a:off x="3530552" y="5945805"/>
            <a:ext cx="55651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policy is the expected utility.</a:t>
            </a:r>
          </a:p>
          <a:p>
            <a:endParaRPr lang="en-S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04737F-901E-BCC7-743D-35081621F7D5}"/>
              </a:ext>
            </a:extLst>
          </p:cNvPr>
          <p:cNvSpPr txBox="1"/>
          <p:nvPr/>
        </p:nvSpPr>
        <p:spPr>
          <a:xfrm>
            <a:off x="1827525" y="3271397"/>
            <a:ext cx="7515226" cy="201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6089">
              <a:lnSpc>
                <a:spcPct val="100000"/>
              </a:lnSpc>
              <a:spcBef>
                <a:spcPts val="5"/>
              </a:spcBef>
              <a:tabLst>
                <a:tab pos="6588759" algn="l"/>
              </a:tabLst>
            </a:pPr>
            <a:r>
              <a:rPr lang="en-GB" sz="1800" spc="-2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lang="en-GB" sz="180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1800" spc="-1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Utility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6089">
              <a:lnSpc>
                <a:spcPct val="100000"/>
              </a:lnSpc>
              <a:spcBef>
                <a:spcPts val="440"/>
              </a:spcBef>
              <a:tabLst>
                <a:tab pos="6588759" algn="l"/>
              </a:tabLst>
            </a:pPr>
            <a:r>
              <a:rPr lang="en-GB"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[in;</a:t>
            </a:r>
            <a:r>
              <a:rPr lang="en-GB"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end]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1800" spc="-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6089">
              <a:lnSpc>
                <a:spcPct val="100000"/>
              </a:lnSpc>
              <a:spcBef>
                <a:spcPts val="445"/>
              </a:spcBef>
              <a:tabLst>
                <a:tab pos="6588759" algn="l"/>
              </a:tabLst>
            </a:pPr>
            <a:r>
              <a:rPr lang="en-GB"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[in;</a:t>
            </a:r>
            <a:r>
              <a:rPr lang="en-GB"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in;</a:t>
            </a:r>
            <a:r>
              <a:rPr lang="en-GB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in;</a:t>
            </a:r>
            <a:r>
              <a:rPr lang="en-GB"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end]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6089">
              <a:lnSpc>
                <a:spcPct val="100000"/>
              </a:lnSpc>
              <a:spcBef>
                <a:spcPts val="440"/>
              </a:spcBef>
              <a:tabLst>
                <a:tab pos="6588759" algn="l"/>
              </a:tabLst>
            </a:pPr>
            <a:r>
              <a:rPr lang="en-GB"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[in;</a:t>
            </a:r>
            <a:r>
              <a:rPr lang="en-GB"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in;</a:t>
            </a:r>
            <a:r>
              <a:rPr lang="en-GB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end]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pc="-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6089">
              <a:lnSpc>
                <a:spcPct val="100000"/>
              </a:lnSpc>
              <a:spcBef>
                <a:spcPts val="445"/>
              </a:spcBef>
              <a:tabLst>
                <a:tab pos="6588759" algn="l"/>
              </a:tabLst>
            </a:pPr>
            <a:r>
              <a:rPr lang="en-GB"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[in;</a:t>
            </a:r>
            <a:r>
              <a:rPr lang="en-GB"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in;</a:t>
            </a:r>
            <a:r>
              <a:rPr lang="en-GB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in;</a:t>
            </a:r>
            <a:r>
              <a:rPr lang="en-GB" sz="18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in;</a:t>
            </a:r>
            <a:r>
              <a:rPr lang="en-GB"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stay,</a:t>
            </a:r>
            <a:r>
              <a:rPr lang="en-GB"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</a:t>
            </a:r>
            <a:r>
              <a:rPr lang="en-GB"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end]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pc="-25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36089">
              <a:lnSpc>
                <a:spcPct val="100000"/>
              </a:lnSpc>
              <a:spcBef>
                <a:spcPts val="440"/>
              </a:spcBef>
              <a:tabLst>
                <a:tab pos="6588759" algn="l"/>
              </a:tabLst>
            </a:pPr>
            <a:r>
              <a:rPr lang="en-GB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00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spc="-75" dirty="0"/>
              <a:t>Discount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AFF1D56-A0DC-7EE0-4B18-367C259A57AE}"/>
              </a:ext>
            </a:extLst>
          </p:cNvPr>
          <p:cNvGrpSpPr/>
          <p:nvPr/>
        </p:nvGrpSpPr>
        <p:grpSpPr>
          <a:xfrm>
            <a:off x="2327679" y="1122680"/>
            <a:ext cx="8100059" cy="2306320"/>
            <a:chOff x="1033268" y="1326214"/>
            <a:chExt cx="8100059" cy="230632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8DB9CE7-1E4C-5CC6-137C-60A76774CBB8}"/>
                </a:ext>
              </a:extLst>
            </p:cNvPr>
            <p:cNvSpPr/>
            <p:nvPr/>
          </p:nvSpPr>
          <p:spPr>
            <a:xfrm>
              <a:off x="1045984" y="1640922"/>
              <a:ext cx="8074659" cy="1978660"/>
            </a:xfrm>
            <a:custGeom>
              <a:avLst/>
              <a:gdLst/>
              <a:ahLst/>
              <a:cxnLst/>
              <a:rect l="l" t="t" r="r" b="b"/>
              <a:pathLst>
                <a:path w="8074659" h="1978660">
                  <a:moveTo>
                    <a:pt x="0" y="0"/>
                  </a:moveTo>
                  <a:lnTo>
                    <a:pt x="0" y="1978336"/>
                  </a:lnTo>
                  <a:lnTo>
                    <a:pt x="8074389" y="1978336"/>
                  </a:lnTo>
                  <a:lnTo>
                    <a:pt x="8074389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B336202-E5CE-E4BC-8E68-BE1C14D581A9}"/>
                </a:ext>
              </a:extLst>
            </p:cNvPr>
            <p:cNvSpPr/>
            <p:nvPr/>
          </p:nvSpPr>
          <p:spPr>
            <a:xfrm>
              <a:off x="1173139" y="1326214"/>
              <a:ext cx="3310254" cy="629920"/>
            </a:xfrm>
            <a:custGeom>
              <a:avLst/>
              <a:gdLst/>
              <a:ahLst/>
              <a:cxnLst/>
              <a:rect l="l" t="t" r="r" b="b"/>
              <a:pathLst>
                <a:path w="3310254" h="629919">
                  <a:moveTo>
                    <a:pt x="3309999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3309999" y="629417"/>
                  </a:lnTo>
                  <a:lnTo>
                    <a:pt x="3309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9E88B01F-6F5E-3DFA-FBCC-55CE3763F46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3139" y="1326214"/>
              <a:ext cx="642132" cy="62941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E9F6565D-088A-6CF6-1D4A-F6ED87787A27}"/>
                  </a:ext>
                </a:extLst>
              </p:cNvPr>
              <p:cNvSpPr txBox="1"/>
              <p:nvPr/>
            </p:nvSpPr>
            <p:spPr>
              <a:xfrm>
                <a:off x="1531658" y="1207475"/>
                <a:ext cx="8847177" cy="2254976"/>
              </a:xfrm>
              <a:prstGeom prst="rect">
                <a:avLst/>
              </a:prstGeom>
            </p:spPr>
            <p:txBody>
              <a:bodyPr vert="horz" wrap="square" lIns="0" tIns="17780" rIns="0" bIns="0" rtlCol="0">
                <a:spAutoFit/>
              </a:bodyPr>
              <a:lstStyle/>
              <a:p>
                <a:pPr marL="1754505">
                  <a:lnSpc>
                    <a:spcPct val="100000"/>
                  </a:lnSpc>
                  <a:spcBef>
                    <a:spcPts val="140"/>
                  </a:spcBef>
                  <a:tabLst>
                    <a:tab pos="3455035" algn="l"/>
                  </a:tabLst>
                </a:pPr>
                <a:r>
                  <a:rPr lang="en-GB" sz="2500" b="1" spc="-10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Definition: utility</a:t>
                </a:r>
                <a:endParaRPr lang="en-GB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5"/>
                  </a:spcBef>
                </a:pPr>
                <a:endParaRPr lang="en-GB" sz="2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61085">
                  <a:lnSpc>
                    <a:spcPct val="100000"/>
                  </a:lnSpc>
                  <a:tabLst>
                    <a:tab pos="1929130" algn="l"/>
                    <a:tab pos="4994275" algn="l"/>
                  </a:tabLst>
                </a:pPr>
                <a:r>
                  <a:rPr lang="en-GB" sz="25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Path:</a:t>
                </a:r>
                <a:r>
                  <a:rPr lang="en-GB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GB" sz="2500" i="1" spc="2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sz="2625" spc="367" baseline="-1269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GB" sz="2500" i="1" spc="2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GB" sz="2500" i="1" spc="-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i="1" spc="2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GB" sz="2625" spc="322" baseline="-1269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GB" sz="2500" i="1" spc="215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sz="2625" spc="322" baseline="-12698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GB" sz="2500" i="1" spc="2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sz="2625" spc="322" baseline="-1269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GB" sz="2500" i="1" spc="2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GB" sz="2500" i="1" spc="-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i="1" spc="2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GB" sz="2625" spc="322" baseline="-1269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GB" sz="2500" i="1" spc="215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sz="2625" spc="322" baseline="-12698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GB" sz="2500" i="1" spc="2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GB" sz="2625" spc="322" baseline="-1269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GB" sz="2500" i="1" spc="2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GB" sz="2500" i="1" spc="-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i="1" spc="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GB" sz="2500" i="1" spc="-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i="1" spc="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GB" sz="2500" i="1" spc="-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i="1" spc="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GB" sz="25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GB" sz="2500" spc="-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(action, </a:t>
                </a:r>
                <a:r>
                  <a:rPr lang="en-GB" sz="2500" spc="-1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reward,</a:t>
                </a:r>
                <a:r>
                  <a:rPr lang="en-GB" sz="2500" spc="-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-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</a:t>
                </a:r>
                <a:r>
                  <a:rPr lang="en-GB" sz="2500" spc="-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state).</a:t>
                </a:r>
                <a:endParaRPr lang="en-GB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61085">
                  <a:lnSpc>
                    <a:spcPct val="100000"/>
                  </a:lnSpc>
                  <a:spcBef>
                    <a:spcPts val="630"/>
                  </a:spcBef>
                </a:pPr>
                <a:r>
                  <a:rPr lang="en-GB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GB" sz="2500" spc="-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b="1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utility</a:t>
                </a:r>
                <a:r>
                  <a:rPr lang="en-GB" sz="2500" b="1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</a:t>
                </a:r>
                <a:r>
                  <a:rPr lang="en-GB" sz="2500" spc="-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-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</a:t>
                </a:r>
                <a:r>
                  <a:rPr lang="en-GB" sz="2500" spc="-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500" i="1" spc="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l-GR" sz="2500" i="1" spc="2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</a:t>
                </a:r>
                <a:endParaRPr lang="en-GB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510155">
                  <a:lnSpc>
                    <a:spcPct val="100000"/>
                  </a:lnSpc>
                  <a:spcBef>
                    <a:spcPts val="635"/>
                  </a:spcBef>
                </a:pPr>
                <a:r>
                  <a:rPr lang="en-GB" sz="2500" i="1" spc="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GB" sz="2625" spc="217" baseline="-1269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GB" sz="2625" spc="562" baseline="-1269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6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GB" sz="2500" spc="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i="1" spc="155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sz="2625" spc="232" baseline="-12698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GB" sz="2625" spc="352" baseline="-12698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6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2500" spc="-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500" i="1" spc="1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n-GB" sz="2500" i="1" spc="185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sz="2625" spc="277" baseline="-12698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t+1</a:t>
                </a:r>
                <a:r>
                  <a:rPr lang="en-GB" sz="2625" spc="352" baseline="-12698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6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2500" spc="-8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500" i="1" spc="21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l-GR" sz="2625" spc="322" baseline="2857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GB" sz="2500" i="1" spc="215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GB" sz="2625" spc="277" baseline="-12698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t+2</a:t>
                </a:r>
                <a:r>
                  <a:rPr lang="en-GB" sz="2625" spc="352" baseline="-12698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spc="6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2500" i="1" spc="-1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GB" sz="2500" i="1" spc="-4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i="1" spc="-18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GB" sz="2500" i="1" spc="-4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500" i="1" spc="-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ar-SA" sz="2500" i="1" spc="-5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ar-SA" sz="2500" b="0" i="1" spc="-5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GB" sz="2500" b="0" i="1" spc="-5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ar-SA" sz="2500" i="1" spc="-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∞</m:t>
                        </m:r>
                      </m:sup>
                      <m:e>
                        <m:r>
                          <a:rPr lang="ar-SA" sz="2500" i="1" spc="-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𝛾</m:t>
                        </m:r>
                        <m:r>
                          <a:rPr lang="en-GB" sz="2500" b="0" i="1" spc="-50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  <m:r>
                          <a:rPr lang="en-GB" sz="2500" b="0" i="1" spc="-5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GB" sz="2500" b="0" i="1" spc="-5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GB" sz="2500" b="0" i="1" spc="-5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GB" sz="2500" b="0" i="1" spc="-5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ar-SA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00425">
                  <a:lnSpc>
                    <a:spcPts val="1130"/>
                  </a:lnSpc>
                  <a:tabLst>
                    <a:tab pos="4195445" algn="l"/>
                    <a:tab pos="4991100" algn="l"/>
                  </a:tabLst>
                </a:pPr>
                <a:r>
                  <a:rPr lang="ar-SA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endParaRPr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object 7">
                <a:extLst>
                  <a:ext uri="{FF2B5EF4-FFF2-40B4-BE49-F238E27FC236}">
                    <a16:creationId xmlns:a16="http://schemas.microsoft.com/office/drawing/2014/main" id="{E9F6565D-088A-6CF6-1D4A-F6ED87787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58" y="1207475"/>
                <a:ext cx="8847177" cy="2254976"/>
              </a:xfrm>
              <a:prstGeom prst="rect">
                <a:avLst/>
              </a:prstGeom>
              <a:blipFill>
                <a:blip r:embed="rId7"/>
                <a:stretch>
                  <a:fillRect t="-3933" b="-34270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F4215-2F54-CADD-F344-B0DF8D7A2782}"/>
                  </a:ext>
                </a:extLst>
              </p:cNvPr>
              <p:cNvSpPr txBox="1"/>
              <p:nvPr/>
            </p:nvSpPr>
            <p:spPr>
              <a:xfrm>
                <a:off x="1531658" y="3486953"/>
                <a:ext cx="7766721" cy="3277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3500" marR="3676015">
                  <a:lnSpc>
                    <a:spcPct val="157000"/>
                  </a:lnSpc>
                  <a:spcBef>
                    <a:spcPts val="1075"/>
                  </a:spcBef>
                </a:pPr>
                <a:r>
                  <a:rPr lang="en-GB" sz="1800" spc="-1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</a:t>
                </a:r>
                <a:r>
                  <a:rPr lang="en-GB" sz="1800" spc="-4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i="1" spc="10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l-GR" sz="1800" i="1" spc="17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spc="63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sz="1800" spc="-5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spc="9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l-GR" sz="1800" spc="7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spc="-2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800" spc="-2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save</a:t>
                </a:r>
                <a:r>
                  <a:rPr lang="en-GB" sz="1800" spc="-3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spc="-7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GB" sz="1800" spc="-3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spc="-6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GB" sz="1800" spc="-3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spc="-1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future)</a:t>
                </a:r>
                <a:r>
                  <a:rPr lang="en-GB" sz="1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63500" marR="3676015">
                  <a:lnSpc>
                    <a:spcPct val="157000"/>
                  </a:lnSpc>
                  <a:spcBef>
                    <a:spcPts val="1075"/>
                  </a:spcBef>
                </a:pPr>
                <a:r>
                  <a:rPr lang="en-GB" sz="1400" spc="-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[stay,</a:t>
                </a:r>
                <a:r>
                  <a:rPr lang="en-GB" sz="1400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stay,</a:t>
                </a:r>
                <a:r>
                  <a:rPr lang="en-GB" sz="1400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stay,</a:t>
                </a:r>
                <a:r>
                  <a:rPr lang="en-GB" sz="1400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-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stay]:</a:t>
                </a:r>
                <a:r>
                  <a:rPr lang="en-GB" sz="1400" spc="2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GB" sz="1400" spc="-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1400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GB" sz="1400" spc="-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1400" spc="-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GB" sz="1400" spc="-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1400" spc="-1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GB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 </a:t>
                </a:r>
              </a:p>
              <a:p>
                <a:pPr marL="63500" marR="3676015">
                  <a:lnSpc>
                    <a:spcPct val="157000"/>
                  </a:lnSpc>
                  <a:spcBef>
                    <a:spcPts val="1075"/>
                  </a:spcBef>
                </a:pPr>
                <a:r>
                  <a:rPr lang="en-GB" sz="1800" spc="-1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</a:t>
                </a:r>
                <a:r>
                  <a:rPr lang="en-GB" sz="1800" spc="-2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i="1" spc="10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l-GR" sz="1800" i="1" spc="18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spc="63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sz="1800" spc="-4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spc="9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l-GR" sz="1800" spc="8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spc="-6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800" spc="-6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live</a:t>
                </a:r>
                <a:r>
                  <a:rPr lang="en-GB" sz="1800" spc="-2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en-GB" sz="1800" spc="-2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spc="-6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</a:t>
                </a:r>
                <a:r>
                  <a:rPr lang="en-GB" sz="1800" spc="-2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spc="-5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moment)</a:t>
                </a:r>
                <a:r>
                  <a:rPr lang="en-GB" sz="1800" spc="-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63500" marR="3676015">
                  <a:lnSpc>
                    <a:spcPct val="157000"/>
                  </a:lnSpc>
                  <a:spcBef>
                    <a:spcPts val="1075"/>
                  </a:spcBef>
                </a:pPr>
                <a:r>
                  <a:rPr lang="en-GB" sz="1400" spc="-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[stay,</a:t>
                </a:r>
                <a:r>
                  <a:rPr lang="en-GB" sz="1400" spc="-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stay,</a:t>
                </a:r>
                <a:r>
                  <a:rPr lang="en-GB" sz="1400" spc="-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stay,</a:t>
                </a:r>
                <a:r>
                  <a:rPr lang="en-GB" sz="1400" spc="3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-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stay]:</a:t>
                </a:r>
                <a:r>
                  <a:rPr lang="en-GB" sz="1400" spc="2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GB" sz="1400" spc="-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1400" spc="-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GB" sz="1400" spc="-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i="1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GB" sz="1400" i="1" spc="-22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114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</a:t>
                </a:r>
                <a:r>
                  <a:rPr lang="en-GB" sz="1400" spc="-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1400" spc="-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i="1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GB" sz="1400" i="1" spc="-3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i="1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GB" sz="1400" i="1" spc="-3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i="1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GB" sz="1400" i="1" spc="-3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15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1400" spc="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GB" sz="1400" spc="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3500" marR="3676015">
                  <a:lnSpc>
                    <a:spcPct val="157000"/>
                  </a:lnSpc>
                  <a:spcBef>
                    <a:spcPts val="1075"/>
                  </a:spcBef>
                </a:pPr>
                <a:r>
                  <a:rPr lang="en-GB" sz="1800" spc="-1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Discount</a:t>
                </a:r>
                <a:r>
                  <a:rPr lang="en-GB" sz="1800" spc="2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i="1" spc="10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el-GR" sz="1800" i="1" spc="22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spc="63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l-GR" sz="1800" spc="-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1800" spc="12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l-GR" sz="1800" i="1" spc="12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l-GR" sz="1800" spc="12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</a:t>
                </a:r>
                <a:r>
                  <a:rPr lang="el-GR" sz="1800" spc="-8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1800" spc="-8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balanced</a:t>
                </a:r>
                <a:r>
                  <a:rPr lang="en-GB" sz="1800" spc="2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800" spc="-1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life)</a:t>
                </a:r>
                <a:r>
                  <a:rPr lang="en-GB" sz="1800" spc="-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3500" marR="3676015">
                  <a:lnSpc>
                    <a:spcPct val="157000"/>
                  </a:lnSpc>
                  <a:spcBef>
                    <a:spcPts val="1075"/>
                  </a:spcBef>
                </a:pPr>
                <a:r>
                  <a:rPr lang="en-GB" sz="1400" spc="-1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[stay,</a:t>
                </a:r>
                <a:r>
                  <a:rPr lang="en-GB" sz="1400" spc="-2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stay,</a:t>
                </a:r>
                <a:r>
                  <a:rPr lang="en-GB" sz="1400" spc="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-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stay,</a:t>
                </a:r>
                <a:r>
                  <a:rPr lang="en-GB" sz="1400" spc="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-6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stay]:</a:t>
                </a:r>
                <a:r>
                  <a:rPr lang="en-GB" sz="1400" spc="254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GB" sz="1400" spc="-9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1400" spc="1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1400" b="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400" b="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1400" i="1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GB" sz="1400" i="1" spc="-22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GB" sz="1400" spc="-9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1400" spc="1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pc="14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1600" i="1" spc="14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600" b="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GB" sz="1600" spc="442" baseline="3174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i="1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GB" sz="1400" i="1" spc="-22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GB" sz="1400" spc="-9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1400" spc="1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pc="14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1600" i="1" spc="14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600" b="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</m:oMath>
                </a14:m>
                <a:r>
                  <a:rPr lang="en-GB" sz="1600" spc="434" baseline="31746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i="1" spc="-1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</a:t>
                </a:r>
                <a:r>
                  <a:rPr lang="en-GB" sz="1400" i="1" spc="-22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GB" sz="1400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5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GB" sz="1400" spc="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r>
                  <a:rPr lang="en-GB" sz="1400" i="1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GB" sz="1400" spc="7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0F4215-2F54-CADD-F344-B0DF8D7A2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58" y="3486953"/>
                <a:ext cx="7766721" cy="32773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032DA415-DEF0-9BD1-6482-303247FE8E00}"/>
              </a:ext>
            </a:extLst>
          </p:cNvPr>
          <p:cNvGrpSpPr/>
          <p:nvPr/>
        </p:nvGrpSpPr>
        <p:grpSpPr>
          <a:xfrm>
            <a:off x="5855913" y="3207936"/>
            <a:ext cx="1712786" cy="1850603"/>
            <a:chOff x="4936793" y="3075206"/>
            <a:chExt cx="1712786" cy="1850603"/>
          </a:xfrm>
        </p:grpSpPr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B4C0EC31-35BE-F316-346A-0225BD26E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36793" y="3075206"/>
              <a:ext cx="1712786" cy="1481785"/>
            </a:xfrm>
            <a:prstGeom prst="rect">
              <a:avLst/>
            </a:prstGeom>
            <a:noFill/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FBC4CE9-11B7-5519-90A7-E3BFF28CAD8C}"/>
                </a:ext>
              </a:extLst>
            </p:cNvPr>
            <p:cNvSpPr txBox="1"/>
            <p:nvPr/>
          </p:nvSpPr>
          <p:spPr>
            <a:xfrm>
              <a:off x="4946315" y="4618032"/>
              <a:ext cx="1543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hangingPunct="1"/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Worth Now</a:t>
              </a:r>
            </a:p>
          </p:txBody>
        </p:sp>
        <p:pic>
          <p:nvPicPr>
            <p:cNvPr id="36" name="Picture 35" descr="txp_fig">
              <a:extLst>
                <a:ext uri="{FF2B5EF4-FFF2-40B4-BE49-F238E27FC236}">
                  <a16:creationId xmlns:a16="http://schemas.microsoft.com/office/drawing/2014/main" id="{5908E667-3C29-9C98-EFB9-4F36F4F8025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5619450" y="4321001"/>
              <a:ext cx="158354" cy="263923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282F1FE-F6A1-B8B4-AEDD-2502DA21936F}"/>
              </a:ext>
            </a:extLst>
          </p:cNvPr>
          <p:cNvGrpSpPr/>
          <p:nvPr/>
        </p:nvGrpSpPr>
        <p:grpSpPr>
          <a:xfrm>
            <a:off x="7788688" y="4212424"/>
            <a:ext cx="1828800" cy="1692230"/>
            <a:chOff x="7395100" y="3244598"/>
            <a:chExt cx="1828800" cy="1692230"/>
          </a:xfrm>
        </p:grpSpPr>
        <p:pic>
          <p:nvPicPr>
            <p:cNvPr id="27" name="Picture 3" descr="C:\Users\Dan\Dropbox\Office\CS 188\Ketrina Art\MDPs\Discounting.png">
              <a:extLst>
                <a:ext uri="{FF2B5EF4-FFF2-40B4-BE49-F238E27FC236}">
                  <a16:creationId xmlns:a16="http://schemas.microsoft.com/office/drawing/2014/main" id="{200D9629-E5AF-373C-5F49-D6ED192B1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 l="73764" t="38272" r="1569" b="35802"/>
            <a:stretch>
              <a:fillRect/>
            </a:stretch>
          </p:blipFill>
          <p:spPr bwMode="auto">
            <a:xfrm>
              <a:off x="7453107" y="3244598"/>
              <a:ext cx="1712786" cy="1200150"/>
            </a:xfrm>
            <a:prstGeom prst="rect">
              <a:avLst/>
            </a:prstGeom>
            <a:noFill/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2A356C8-5B8A-0271-4C0C-DA9DB02CA67E}"/>
                </a:ext>
              </a:extLst>
            </p:cNvPr>
            <p:cNvSpPr txBox="1"/>
            <p:nvPr/>
          </p:nvSpPr>
          <p:spPr>
            <a:xfrm>
              <a:off x="7395100" y="4629051"/>
              <a:ext cx="1828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hangingPunct="1"/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Worth Next Step</a:t>
              </a:r>
            </a:p>
          </p:txBody>
        </p:sp>
        <p:pic>
          <p:nvPicPr>
            <p:cNvPr id="37" name="Picture 36" descr="txp_fig">
              <a:extLst>
                <a:ext uri="{FF2B5EF4-FFF2-40B4-BE49-F238E27FC236}">
                  <a16:creationId xmlns:a16="http://schemas.microsoft.com/office/drawing/2014/main" id="{F6697CDD-5DDF-6D92-E173-BD81C06D8C1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8146235" y="4359297"/>
              <a:ext cx="210516" cy="245252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DBC6D1-35BE-9BA9-7661-8B60969E733F}"/>
              </a:ext>
            </a:extLst>
          </p:cNvPr>
          <p:cNvGrpSpPr/>
          <p:nvPr/>
        </p:nvGrpSpPr>
        <p:grpSpPr>
          <a:xfrm>
            <a:off x="9837477" y="4960190"/>
            <a:ext cx="2286000" cy="1757173"/>
            <a:chOff x="9566800" y="3416048"/>
            <a:chExt cx="2286000" cy="1757173"/>
          </a:xfrm>
        </p:grpSpPr>
        <p:pic>
          <p:nvPicPr>
            <p:cNvPr id="17" name="Picture 3" descr="C:\Users\Dan\Dropbox\Office\CS 188\Ketrina Art\MDPs\Discounting.png">
              <a:extLst>
                <a:ext uri="{FF2B5EF4-FFF2-40B4-BE49-F238E27FC236}">
                  <a16:creationId xmlns:a16="http://schemas.microsoft.com/office/drawing/2014/main" id="{2C0E46CF-D860-42EA-7612-91D9FF48D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 l="73764" t="76543" r="1569"/>
            <a:stretch>
              <a:fillRect/>
            </a:stretch>
          </p:blipFill>
          <p:spPr bwMode="auto">
            <a:xfrm>
              <a:off x="9853407" y="3416048"/>
              <a:ext cx="1712786" cy="1085850"/>
            </a:xfrm>
            <a:prstGeom prst="rect">
              <a:avLst/>
            </a:prstGeom>
            <a:noFill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2A0599-D51F-8F1B-6AB6-84B94757EC48}"/>
                </a:ext>
              </a:extLst>
            </p:cNvPr>
            <p:cNvSpPr txBox="1"/>
            <p:nvPr/>
          </p:nvSpPr>
          <p:spPr>
            <a:xfrm>
              <a:off x="9566800" y="4865444"/>
              <a:ext cx="2286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eaLnBrk="1" hangingPunct="1"/>
              <a:r>
                <a:rPr lang="en-US" sz="1400" i="0" dirty="0">
                  <a:solidFill>
                    <a:srgbClr val="000000"/>
                  </a:solidFill>
                  <a:latin typeface="Times New Roman" panose="02020603050405020304" pitchFamily="18" charset="0"/>
                  <a:ea typeface="ＭＳ Ｐゴシック" pitchFamily="34" charset="-128"/>
                  <a:cs typeface="Times New Roman" panose="02020603050405020304" pitchFamily="18" charset="0"/>
                </a:rPr>
                <a:t>Worth In Two Steps</a:t>
              </a:r>
            </a:p>
          </p:txBody>
        </p:sp>
        <p:pic>
          <p:nvPicPr>
            <p:cNvPr id="39" name="Picture 38" descr="txp_fig">
              <a:extLst>
                <a:ext uri="{FF2B5EF4-FFF2-40B4-BE49-F238E27FC236}">
                  <a16:creationId xmlns:a16="http://schemas.microsoft.com/office/drawing/2014/main" id="{75D0BEA6-ACEC-C727-0031-1CF912B2B33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10516806" y="4271575"/>
              <a:ext cx="385988" cy="420695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1026" name="Picture 2" descr="Musikalisches Würfelspiel - Wikipedia">
            <a:extLst>
              <a:ext uri="{FF2B5EF4-FFF2-40B4-BE49-F238E27FC236}">
                <a16:creationId xmlns:a16="http://schemas.microsoft.com/office/drawing/2014/main" id="{93D6AD94-FF03-47DD-CC3B-512FC71D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7" y="2281395"/>
            <a:ext cx="15430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29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spc="-75" dirty="0"/>
              <a:t>Discount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058" name="Rectangle 3">
            <a:extLst>
              <a:ext uri="{FF2B5EF4-FFF2-40B4-BE49-F238E27FC236}">
                <a16:creationId xmlns:a16="http://schemas.microsoft.com/office/drawing/2014/main" id="{E9816B3A-698E-70CC-EEEF-07FF418BFE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0221" y="1898651"/>
            <a:ext cx="6953955" cy="431023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ea typeface="ＭＳ Ｐゴシック" pitchFamily="34" charset="-128"/>
              </a:rPr>
              <a:t>Why discount?</a:t>
            </a:r>
            <a:endParaRPr lang="en-US" sz="2000" dirty="0">
              <a:solidFill>
                <a:schemeClr val="accent5">
                  <a:lumMod val="75000"/>
                </a:schemeClr>
              </a:solidFill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marL="457200" lvl="1" indent="0">
              <a:buNone/>
            </a:pPr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?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U([3,2,1]) = ?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 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  <p:grpSp>
        <p:nvGrpSpPr>
          <p:cNvPr id="1059" name="Group 4">
            <a:extLst>
              <a:ext uri="{FF2B5EF4-FFF2-40B4-BE49-F238E27FC236}">
                <a16:creationId xmlns:a16="http://schemas.microsoft.com/office/drawing/2014/main" id="{B8B2EAB2-DBB1-1DEC-C77B-BB768617B4EB}"/>
              </a:ext>
            </a:extLst>
          </p:cNvPr>
          <p:cNvGrpSpPr>
            <a:grpSpLocks/>
          </p:cNvGrpSpPr>
          <p:nvPr/>
        </p:nvGrpSpPr>
        <p:grpSpPr bwMode="auto">
          <a:xfrm>
            <a:off x="9800388" y="1588293"/>
            <a:ext cx="1601390" cy="3681413"/>
            <a:chOff x="4085" y="960"/>
            <a:chExt cx="1345" cy="3092"/>
          </a:xfrm>
        </p:grpSpPr>
        <p:grpSp>
          <p:nvGrpSpPr>
            <p:cNvPr id="1060" name="Group 5">
              <a:extLst>
                <a:ext uri="{FF2B5EF4-FFF2-40B4-BE49-F238E27FC236}">
                  <a16:creationId xmlns:a16="http://schemas.microsoft.com/office/drawing/2014/main" id="{BD18DBD5-BC63-EEC4-98A4-5E81070A3F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960"/>
              <a:ext cx="1291" cy="1223"/>
              <a:chOff x="2400" y="1401"/>
              <a:chExt cx="1392" cy="1319"/>
            </a:xfrm>
          </p:grpSpPr>
          <p:sp>
            <p:nvSpPr>
              <p:cNvPr id="1099" name="AutoShape 6">
                <a:extLst>
                  <a:ext uri="{FF2B5EF4-FFF2-40B4-BE49-F238E27FC236}">
                    <a16:creationId xmlns:a16="http://schemas.microsoft.com/office/drawing/2014/main" id="{B2E5C979-C5CB-0440-5E73-7D9C60E7D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1" hangingPunct="1"/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grpSp>
            <p:nvGrpSpPr>
              <p:cNvPr id="1100" name="Group 7">
                <a:extLst>
                  <a:ext uri="{FF2B5EF4-FFF2-40B4-BE49-F238E27FC236}">
                    <a16:creationId xmlns:a16="http://schemas.microsoft.com/office/drawing/2014/main" id="{986EAAAF-3ADC-82E3-3044-72F0C9AC50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1113" name="Line 8">
                  <a:extLst>
                    <a:ext uri="{FF2B5EF4-FFF2-40B4-BE49-F238E27FC236}">
                      <a16:creationId xmlns:a16="http://schemas.microsoft.com/office/drawing/2014/main" id="{845E84B3-8013-948C-0AA5-02D9F69F7F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14" name="Line 9">
                  <a:extLst>
                    <a:ext uri="{FF2B5EF4-FFF2-40B4-BE49-F238E27FC236}">
                      <a16:creationId xmlns:a16="http://schemas.microsoft.com/office/drawing/2014/main" id="{5CDAB2DC-1277-B6A5-299E-9097578345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15" name="Line 10">
                  <a:extLst>
                    <a:ext uri="{FF2B5EF4-FFF2-40B4-BE49-F238E27FC236}">
                      <a16:creationId xmlns:a16="http://schemas.microsoft.com/office/drawing/2014/main" id="{6F4664FF-74A8-86B9-DD9A-94C935C40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16" name="Line 11">
                  <a:extLst>
                    <a:ext uri="{FF2B5EF4-FFF2-40B4-BE49-F238E27FC236}">
                      <a16:creationId xmlns:a16="http://schemas.microsoft.com/office/drawing/2014/main" id="{ECAF8428-CF41-7442-620C-31585700B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1101" name="Oval 12">
                <a:extLst>
                  <a:ext uri="{FF2B5EF4-FFF2-40B4-BE49-F238E27FC236}">
                    <a16:creationId xmlns:a16="http://schemas.microsoft.com/office/drawing/2014/main" id="{5B17BBD5-6EEC-AFAB-57CE-AA206D7BD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grpSp>
            <p:nvGrpSpPr>
              <p:cNvPr id="1102" name="Group 13">
                <a:extLst>
                  <a:ext uri="{FF2B5EF4-FFF2-40B4-BE49-F238E27FC236}">
                    <a16:creationId xmlns:a16="http://schemas.microsoft.com/office/drawing/2014/main" id="{0969CBDD-1214-A61C-4834-7C396CCEF6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1109" name="Line 14">
                  <a:extLst>
                    <a:ext uri="{FF2B5EF4-FFF2-40B4-BE49-F238E27FC236}">
                      <a16:creationId xmlns:a16="http://schemas.microsoft.com/office/drawing/2014/main" id="{C914A9A2-960B-493B-5C18-435630520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10" name="Line 15">
                  <a:extLst>
                    <a:ext uri="{FF2B5EF4-FFF2-40B4-BE49-F238E27FC236}">
                      <a16:creationId xmlns:a16="http://schemas.microsoft.com/office/drawing/2014/main" id="{E6E0C52F-EBFF-7756-35DE-33EBE1A849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11" name="Line 16">
                  <a:extLst>
                    <a:ext uri="{FF2B5EF4-FFF2-40B4-BE49-F238E27FC236}">
                      <a16:creationId xmlns:a16="http://schemas.microsoft.com/office/drawing/2014/main" id="{5EBC897D-E839-FE84-DEBB-203D591CA4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112" name="Line 17">
                  <a:extLst>
                    <a:ext uri="{FF2B5EF4-FFF2-40B4-BE49-F238E27FC236}">
                      <a16:creationId xmlns:a16="http://schemas.microsoft.com/office/drawing/2014/main" id="{5126FCEA-C30F-4769-58CD-D3A943D998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1103" name="Text Box 18">
                <a:extLst>
                  <a:ext uri="{FF2B5EF4-FFF2-40B4-BE49-F238E27FC236}">
                    <a16:creationId xmlns:a16="http://schemas.microsoft.com/office/drawing/2014/main" id="{57F37ED4-5331-A84A-34F3-55843B190C2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104" name="Text Box 19">
                <a:extLst>
                  <a:ext uri="{FF2B5EF4-FFF2-40B4-BE49-F238E27FC236}">
                    <a16:creationId xmlns:a16="http://schemas.microsoft.com/office/drawing/2014/main" id="{FB8AE645-3B2C-9035-3B40-753093E502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CC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105" name="Text Box 20">
                <a:extLst>
                  <a:ext uri="{FF2B5EF4-FFF2-40B4-BE49-F238E27FC236}">
                    <a16:creationId xmlns:a16="http://schemas.microsoft.com/office/drawing/2014/main" id="{CBDA272C-5DF1-5E1F-D439-0768A8AD9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3333FF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106" name="Text Box 21">
                <a:extLst>
                  <a:ext uri="{FF2B5EF4-FFF2-40B4-BE49-F238E27FC236}">
                    <a16:creationId xmlns:a16="http://schemas.microsoft.com/office/drawing/2014/main" id="{B5D51A55-B1AF-BA98-C7F0-E83A4B4DF4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107" name="AutoShape 22">
                <a:extLst>
                  <a:ext uri="{FF2B5EF4-FFF2-40B4-BE49-F238E27FC236}">
                    <a16:creationId xmlns:a16="http://schemas.microsoft.com/office/drawing/2014/main" id="{0E4F6492-ADAE-1F7F-D282-A47379CC0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defTabSz="685800" rtl="1" eaLnBrk="1" hangingPunct="1"/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108" name="Text Box 23">
                <a:extLst>
                  <a:ext uri="{FF2B5EF4-FFF2-40B4-BE49-F238E27FC236}">
                    <a16:creationId xmlns:a16="http://schemas.microsoft.com/office/drawing/2014/main" id="{2D875CE5-38E4-3A72-D286-660299E26C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defTabSz="685800" rtl="1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CC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1061" name="Group 24">
              <a:extLst>
                <a:ext uri="{FF2B5EF4-FFF2-40B4-BE49-F238E27FC236}">
                  <a16:creationId xmlns:a16="http://schemas.microsoft.com/office/drawing/2014/main" id="{8455262E-8A6E-7F1D-8B1D-74980BF0BFF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28" y="1895"/>
              <a:ext cx="1302" cy="1222"/>
              <a:chOff x="2400" y="1401"/>
              <a:chExt cx="1392" cy="1319"/>
            </a:xfrm>
          </p:grpSpPr>
          <p:sp>
            <p:nvSpPr>
              <p:cNvPr id="1081" name="AutoShape 25">
                <a:extLst>
                  <a:ext uri="{FF2B5EF4-FFF2-40B4-BE49-F238E27FC236}">
                    <a16:creationId xmlns:a16="http://schemas.microsoft.com/office/drawing/2014/main" id="{D59A4A76-2E89-47B4-0D1B-2D02EB3164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1" hangingPunct="1"/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grpSp>
            <p:nvGrpSpPr>
              <p:cNvPr id="1082" name="Group 26">
                <a:extLst>
                  <a:ext uri="{FF2B5EF4-FFF2-40B4-BE49-F238E27FC236}">
                    <a16:creationId xmlns:a16="http://schemas.microsoft.com/office/drawing/2014/main" id="{1E9F80E9-6D4A-9EA8-DDB2-ED74021BF8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1095" name="Line 27">
                  <a:extLst>
                    <a:ext uri="{FF2B5EF4-FFF2-40B4-BE49-F238E27FC236}">
                      <a16:creationId xmlns:a16="http://schemas.microsoft.com/office/drawing/2014/main" id="{F3DD932C-C2F5-9029-DF39-B885512B73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96" name="Line 28">
                  <a:extLst>
                    <a:ext uri="{FF2B5EF4-FFF2-40B4-BE49-F238E27FC236}">
                      <a16:creationId xmlns:a16="http://schemas.microsoft.com/office/drawing/2014/main" id="{0A530380-F994-B28F-2F5A-9CE52E8F88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97" name="Line 29">
                  <a:extLst>
                    <a:ext uri="{FF2B5EF4-FFF2-40B4-BE49-F238E27FC236}">
                      <a16:creationId xmlns:a16="http://schemas.microsoft.com/office/drawing/2014/main" id="{BD468241-1E8F-E818-D135-163B05F232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98" name="Line 30">
                  <a:extLst>
                    <a:ext uri="{FF2B5EF4-FFF2-40B4-BE49-F238E27FC236}">
                      <a16:creationId xmlns:a16="http://schemas.microsoft.com/office/drawing/2014/main" id="{F69E02C8-D45F-E3CC-1720-02B9EB261E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1083" name="Oval 31">
                <a:extLst>
                  <a:ext uri="{FF2B5EF4-FFF2-40B4-BE49-F238E27FC236}">
                    <a16:creationId xmlns:a16="http://schemas.microsoft.com/office/drawing/2014/main" id="{AB6283F7-3711-3910-D330-BC7E8CF87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grpSp>
            <p:nvGrpSpPr>
              <p:cNvPr id="1084" name="Group 32">
                <a:extLst>
                  <a:ext uri="{FF2B5EF4-FFF2-40B4-BE49-F238E27FC236}">
                    <a16:creationId xmlns:a16="http://schemas.microsoft.com/office/drawing/2014/main" id="{C5B2B395-385B-F883-4B2B-A3049E7A58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1091" name="Line 33">
                  <a:extLst>
                    <a:ext uri="{FF2B5EF4-FFF2-40B4-BE49-F238E27FC236}">
                      <a16:creationId xmlns:a16="http://schemas.microsoft.com/office/drawing/2014/main" id="{ED0F5A16-40D0-3692-B962-31885F7055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92" name="Line 34">
                  <a:extLst>
                    <a:ext uri="{FF2B5EF4-FFF2-40B4-BE49-F238E27FC236}">
                      <a16:creationId xmlns:a16="http://schemas.microsoft.com/office/drawing/2014/main" id="{2D1A785C-F2CC-F71B-B7D4-F7531A25CC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93" name="Line 35">
                  <a:extLst>
                    <a:ext uri="{FF2B5EF4-FFF2-40B4-BE49-F238E27FC236}">
                      <a16:creationId xmlns:a16="http://schemas.microsoft.com/office/drawing/2014/main" id="{961EBDC4-E484-DC54-2527-78D932A2140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94" name="Line 36">
                  <a:extLst>
                    <a:ext uri="{FF2B5EF4-FFF2-40B4-BE49-F238E27FC236}">
                      <a16:creationId xmlns:a16="http://schemas.microsoft.com/office/drawing/2014/main" id="{F5148266-ADCC-F81C-CD31-77E9859055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1085" name="Text Box 37">
                <a:extLst>
                  <a:ext uri="{FF2B5EF4-FFF2-40B4-BE49-F238E27FC236}">
                    <a16:creationId xmlns:a16="http://schemas.microsoft.com/office/drawing/2014/main" id="{8B3C4EC9-E190-09E3-2D5E-C10899F8CE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86" name="Text Box 38">
                <a:extLst>
                  <a:ext uri="{FF2B5EF4-FFF2-40B4-BE49-F238E27FC236}">
                    <a16:creationId xmlns:a16="http://schemas.microsoft.com/office/drawing/2014/main" id="{5797CEE3-93B2-0F54-756D-F67A16093A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CC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87" name="Text Box 39">
                <a:extLst>
                  <a:ext uri="{FF2B5EF4-FFF2-40B4-BE49-F238E27FC236}">
                    <a16:creationId xmlns:a16="http://schemas.microsoft.com/office/drawing/2014/main" id="{C3799A84-561A-F8E3-3C5A-170A7BFB57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3333FF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88" name="Text Box 40">
                <a:extLst>
                  <a:ext uri="{FF2B5EF4-FFF2-40B4-BE49-F238E27FC236}">
                    <a16:creationId xmlns:a16="http://schemas.microsoft.com/office/drawing/2014/main" id="{65E15E01-9650-DD66-0D63-35A243DD58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89" name="AutoShape 41">
                <a:extLst>
                  <a:ext uri="{FF2B5EF4-FFF2-40B4-BE49-F238E27FC236}">
                    <a16:creationId xmlns:a16="http://schemas.microsoft.com/office/drawing/2014/main" id="{EBA5B24E-5C9D-4180-9B81-84516ECC6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defTabSz="685800" rtl="1" eaLnBrk="1" hangingPunct="1"/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90" name="Text Box 42">
                <a:extLst>
                  <a:ext uri="{FF2B5EF4-FFF2-40B4-BE49-F238E27FC236}">
                    <a16:creationId xmlns:a16="http://schemas.microsoft.com/office/drawing/2014/main" id="{CE016951-EFD9-70CF-0143-42C1FC2EB2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defTabSz="685800" rtl="1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CC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1062" name="Group 43">
              <a:extLst>
                <a:ext uri="{FF2B5EF4-FFF2-40B4-BE49-F238E27FC236}">
                  <a16:creationId xmlns:a16="http://schemas.microsoft.com/office/drawing/2014/main" id="{E903DA0D-C968-7173-9B8E-985C16B1D8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2829"/>
              <a:ext cx="1291" cy="1223"/>
              <a:chOff x="2400" y="1401"/>
              <a:chExt cx="1392" cy="1319"/>
            </a:xfrm>
          </p:grpSpPr>
          <p:sp>
            <p:nvSpPr>
              <p:cNvPr id="1063" name="AutoShape 44">
                <a:extLst>
                  <a:ext uri="{FF2B5EF4-FFF2-40B4-BE49-F238E27FC236}">
                    <a16:creationId xmlns:a16="http://schemas.microsoft.com/office/drawing/2014/main" id="{9A730178-8A78-EEE3-3A60-B4CBDB821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85800" eaLnBrk="1" hangingPunct="1"/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grpSp>
            <p:nvGrpSpPr>
              <p:cNvPr id="1064" name="Group 45">
                <a:extLst>
                  <a:ext uri="{FF2B5EF4-FFF2-40B4-BE49-F238E27FC236}">
                    <a16:creationId xmlns:a16="http://schemas.microsoft.com/office/drawing/2014/main" id="{AEC2B031-1805-CD6A-7BFA-A266E97FF1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1077" name="Line 46">
                  <a:extLst>
                    <a:ext uri="{FF2B5EF4-FFF2-40B4-BE49-F238E27FC236}">
                      <a16:creationId xmlns:a16="http://schemas.microsoft.com/office/drawing/2014/main" id="{493CBBF9-3501-02DC-B0D4-6970B129B3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78" name="Line 47">
                  <a:extLst>
                    <a:ext uri="{FF2B5EF4-FFF2-40B4-BE49-F238E27FC236}">
                      <a16:creationId xmlns:a16="http://schemas.microsoft.com/office/drawing/2014/main" id="{DD1D2447-18E8-DE0E-E1AE-240C593ED0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79" name="Line 48">
                  <a:extLst>
                    <a:ext uri="{FF2B5EF4-FFF2-40B4-BE49-F238E27FC236}">
                      <a16:creationId xmlns:a16="http://schemas.microsoft.com/office/drawing/2014/main" id="{6DA55362-4850-662C-5162-FA1558EC4D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80" name="Line 49">
                  <a:extLst>
                    <a:ext uri="{FF2B5EF4-FFF2-40B4-BE49-F238E27FC236}">
                      <a16:creationId xmlns:a16="http://schemas.microsoft.com/office/drawing/2014/main" id="{815B275F-7344-D59F-E2F4-64E498A681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1065" name="Oval 50">
                <a:extLst>
                  <a:ext uri="{FF2B5EF4-FFF2-40B4-BE49-F238E27FC236}">
                    <a16:creationId xmlns:a16="http://schemas.microsoft.com/office/drawing/2014/main" id="{52B5E8BC-7617-DA85-EF4D-328D83D9A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grpSp>
            <p:nvGrpSpPr>
              <p:cNvPr id="1066" name="Group 51">
                <a:extLst>
                  <a:ext uri="{FF2B5EF4-FFF2-40B4-BE49-F238E27FC236}">
                    <a16:creationId xmlns:a16="http://schemas.microsoft.com/office/drawing/2014/main" id="{339597E7-E19A-9890-2244-230513D289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1073" name="Line 52">
                  <a:extLst>
                    <a:ext uri="{FF2B5EF4-FFF2-40B4-BE49-F238E27FC236}">
                      <a16:creationId xmlns:a16="http://schemas.microsoft.com/office/drawing/2014/main" id="{E3AF9E56-82B8-6926-F145-00390C7CAA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74" name="Line 53">
                  <a:extLst>
                    <a:ext uri="{FF2B5EF4-FFF2-40B4-BE49-F238E27FC236}">
                      <a16:creationId xmlns:a16="http://schemas.microsoft.com/office/drawing/2014/main" id="{A9F3881A-A717-F54C-6BA9-980621D78A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75" name="Line 54">
                  <a:extLst>
                    <a:ext uri="{FF2B5EF4-FFF2-40B4-BE49-F238E27FC236}">
                      <a16:creationId xmlns:a16="http://schemas.microsoft.com/office/drawing/2014/main" id="{2FD0DCEC-CE5F-A41E-D647-0BD9A60BBC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1076" name="Line 55">
                  <a:extLst>
                    <a:ext uri="{FF2B5EF4-FFF2-40B4-BE49-F238E27FC236}">
                      <a16:creationId xmlns:a16="http://schemas.microsoft.com/office/drawing/2014/main" id="{6B48F2CF-F8CF-DC86-EA64-F9E8BD96F4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pPr defTabSz="685800" eaLnBrk="1" hangingPunct="1"/>
                  <a:endParaRPr lang="en-US" sz="1350" i="0">
                    <a:solidFill>
                      <a:srgbClr val="000000"/>
                    </a:solidFill>
                    <a:latin typeface="Arial" pitchFamily="34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1067" name="Text Box 56">
                <a:extLst>
                  <a:ext uri="{FF2B5EF4-FFF2-40B4-BE49-F238E27FC236}">
                    <a16:creationId xmlns:a16="http://schemas.microsoft.com/office/drawing/2014/main" id="{5DA8BE72-2B33-F16D-147B-3A7339E9E3B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68" name="Text Box 57">
                <a:extLst>
                  <a:ext uri="{FF2B5EF4-FFF2-40B4-BE49-F238E27FC236}">
                    <a16:creationId xmlns:a16="http://schemas.microsoft.com/office/drawing/2014/main" id="{8245B101-D8C4-BB27-AC6E-4CC96520DD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CC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69" name="Text Box 58">
                <a:extLst>
                  <a:ext uri="{FF2B5EF4-FFF2-40B4-BE49-F238E27FC236}">
                    <a16:creationId xmlns:a16="http://schemas.microsoft.com/office/drawing/2014/main" id="{A72DCB0E-FE31-00B6-8384-7FECFADD6F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3333FF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70" name="Text Box 59">
                <a:extLst>
                  <a:ext uri="{FF2B5EF4-FFF2-40B4-BE49-F238E27FC236}">
                    <a16:creationId xmlns:a16="http://schemas.microsoft.com/office/drawing/2014/main" id="{EF192466-06AF-6116-30C7-F892510BB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685800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71" name="AutoShape 60">
                <a:extLst>
                  <a:ext uri="{FF2B5EF4-FFF2-40B4-BE49-F238E27FC236}">
                    <a16:creationId xmlns:a16="http://schemas.microsoft.com/office/drawing/2014/main" id="{0D631FB0-421E-C0DD-5582-0BEC8F02F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defTabSz="685800" rtl="1" eaLnBrk="1" hangingPunct="1"/>
                <a:endParaRPr lang="en-US" sz="1350" i="0">
                  <a:solidFill>
                    <a:srgbClr val="00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72" name="Text Box 61">
                <a:extLst>
                  <a:ext uri="{FF2B5EF4-FFF2-40B4-BE49-F238E27FC236}">
                    <a16:creationId xmlns:a16="http://schemas.microsoft.com/office/drawing/2014/main" id="{2323524A-525E-F49C-B246-937D6588D8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defTabSz="685800" rtl="1" eaLnBrk="1" hangingPunct="1">
                  <a:spcBef>
                    <a:spcPct val="50000"/>
                  </a:spcBef>
                </a:pPr>
                <a:endParaRPr lang="en-US" sz="1350" i="0">
                  <a:solidFill>
                    <a:srgbClr val="CC0000"/>
                  </a:solidFill>
                  <a:latin typeface="Arial" pitchFamily="34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1117" name="AutoShape 62">
            <a:extLst>
              <a:ext uri="{FF2B5EF4-FFF2-40B4-BE49-F238E27FC236}">
                <a16:creationId xmlns:a16="http://schemas.microsoft.com/office/drawing/2014/main" id="{F7826640-EA42-7F25-D9C4-A170473629C2}"/>
              </a:ext>
            </a:extLst>
          </p:cNvPr>
          <p:cNvSpPr>
            <a:spLocks/>
          </p:cNvSpPr>
          <p:nvPr/>
        </p:nvSpPr>
        <p:spPr bwMode="auto">
          <a:xfrm>
            <a:off x="9401528" y="3188493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18" name="AutoShape 63">
            <a:extLst>
              <a:ext uri="{FF2B5EF4-FFF2-40B4-BE49-F238E27FC236}">
                <a16:creationId xmlns:a16="http://schemas.microsoft.com/office/drawing/2014/main" id="{21701E03-AF62-BE1A-8CA7-1265A062807C}"/>
              </a:ext>
            </a:extLst>
          </p:cNvPr>
          <p:cNvSpPr>
            <a:spLocks/>
          </p:cNvSpPr>
          <p:nvPr/>
        </p:nvSpPr>
        <p:spPr bwMode="auto">
          <a:xfrm>
            <a:off x="9401528" y="2045493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119" name="AutoShape 64">
            <a:extLst>
              <a:ext uri="{FF2B5EF4-FFF2-40B4-BE49-F238E27FC236}">
                <a16:creationId xmlns:a16="http://schemas.microsoft.com/office/drawing/2014/main" id="{30D49F28-267F-CBF7-176C-76DE8B2F54D2}"/>
              </a:ext>
            </a:extLst>
          </p:cNvPr>
          <p:cNvSpPr>
            <a:spLocks/>
          </p:cNvSpPr>
          <p:nvPr/>
        </p:nvSpPr>
        <p:spPr bwMode="auto">
          <a:xfrm>
            <a:off x="9401528" y="4331493"/>
            <a:ext cx="228600" cy="85725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</p:txBody>
      </p:sp>
      <p:pic>
        <p:nvPicPr>
          <p:cNvPr id="1120" name="Picture 1119" descr="txp_fig">
            <a:extLst>
              <a:ext uri="{FF2B5EF4-FFF2-40B4-BE49-F238E27FC236}">
                <a16:creationId xmlns:a16="http://schemas.microsoft.com/office/drawing/2014/main" id="{A1DB94AE-BEBC-F8DA-5D7B-8384F3BBFA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8944328" y="2294111"/>
            <a:ext cx="158354" cy="263923"/>
          </a:xfrm>
          <a:prstGeom prst="rect">
            <a:avLst/>
          </a:prstGeom>
          <a:noFill/>
          <a:ln/>
          <a:effectLst/>
        </p:spPr>
      </p:pic>
      <p:pic>
        <p:nvPicPr>
          <p:cNvPr id="1121" name="Picture 1120" descr="txp_fig">
            <a:extLst>
              <a:ext uri="{FF2B5EF4-FFF2-40B4-BE49-F238E27FC236}">
                <a16:creationId xmlns:a16="http://schemas.microsoft.com/office/drawing/2014/main" id="{E28C860F-F5B2-77D8-B686-E2C6FAD227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8925502" y="3452167"/>
            <a:ext cx="210516" cy="245252"/>
          </a:xfrm>
          <a:prstGeom prst="rect">
            <a:avLst/>
          </a:prstGeom>
          <a:noFill/>
          <a:ln/>
          <a:effectLst/>
        </p:spPr>
      </p:pic>
      <p:pic>
        <p:nvPicPr>
          <p:cNvPr id="1122" name="Picture 1121" descr="txp_fig">
            <a:extLst>
              <a:ext uri="{FF2B5EF4-FFF2-40B4-BE49-F238E27FC236}">
                <a16:creationId xmlns:a16="http://schemas.microsoft.com/office/drawing/2014/main" id="{22AEDA90-3CCE-F3C7-85A1-AE9D1323E1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864508" y="4478389"/>
            <a:ext cx="385988" cy="420695"/>
          </a:xfrm>
          <a:prstGeom prst="rect">
            <a:avLst/>
          </a:prstGeom>
          <a:noFill/>
          <a:ln/>
          <a:effectLst/>
        </p:spPr>
      </p:pic>
      <p:pic>
        <p:nvPicPr>
          <p:cNvPr id="1123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E253426F-084C-572C-B2D1-91A86B28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7687028" y="4445793"/>
            <a:ext cx="1171905" cy="742950"/>
          </a:xfrm>
          <a:prstGeom prst="rect">
            <a:avLst/>
          </a:prstGeom>
          <a:noFill/>
        </p:spPr>
      </p:pic>
      <p:pic>
        <p:nvPicPr>
          <p:cNvPr id="1124" name="Picture 3">
            <a:extLst>
              <a:ext uri="{FF2B5EF4-FFF2-40B4-BE49-F238E27FC236}">
                <a16:creationId xmlns:a16="http://schemas.microsoft.com/office/drawing/2014/main" id="{F82E9C9A-67C2-A7A1-AD4E-9464AF74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4178" y="1816893"/>
            <a:ext cx="1321188" cy="1143000"/>
          </a:xfrm>
          <a:prstGeom prst="rect">
            <a:avLst/>
          </a:prstGeom>
          <a:noFill/>
        </p:spPr>
      </p:pic>
      <p:pic>
        <p:nvPicPr>
          <p:cNvPr id="1125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BB077865-AC81-5C79-21CD-4A7AF6F4C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7744178" y="3131344"/>
            <a:ext cx="1174596" cy="823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26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spc="-55" dirty="0"/>
              <a:t>Policy</a:t>
            </a:r>
            <a:r>
              <a:rPr lang="en-GB" sz="7200" spc="-235" dirty="0"/>
              <a:t> </a:t>
            </a:r>
            <a:r>
              <a:rPr lang="en-GB" sz="7200" spc="-165" dirty="0"/>
              <a:t>evaluation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B5C03E-5D52-07C8-CF93-3459952649FF}"/>
              </a:ext>
            </a:extLst>
          </p:cNvPr>
          <p:cNvGrpSpPr/>
          <p:nvPr/>
        </p:nvGrpSpPr>
        <p:grpSpPr>
          <a:xfrm>
            <a:off x="1569201" y="1136823"/>
            <a:ext cx="9320472" cy="1629821"/>
            <a:chOff x="1569201" y="1136823"/>
            <a:chExt cx="9320472" cy="162982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A4D7F0A-534C-D4D0-1F47-6EB0B2223B84}"/>
                </a:ext>
              </a:extLst>
            </p:cNvPr>
            <p:cNvGrpSpPr/>
            <p:nvPr/>
          </p:nvGrpSpPr>
          <p:grpSpPr>
            <a:xfrm>
              <a:off x="1569201" y="1136823"/>
              <a:ext cx="9320472" cy="1629821"/>
              <a:chOff x="2676762" y="1464484"/>
              <a:chExt cx="9663198" cy="1805550"/>
            </a:xfrm>
          </p:grpSpPr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50AB1855-D9C9-E396-639E-6347F1CA0482}"/>
                  </a:ext>
                </a:extLst>
              </p:cNvPr>
              <p:cNvSpPr/>
              <p:nvPr/>
            </p:nvSpPr>
            <p:spPr>
              <a:xfrm>
                <a:off x="2676762" y="1849001"/>
                <a:ext cx="9663198" cy="1421033"/>
              </a:xfrm>
              <a:custGeom>
                <a:avLst/>
                <a:gdLst/>
                <a:ahLst/>
                <a:cxnLst/>
                <a:rect l="l" t="t" r="r" b="b"/>
                <a:pathLst>
                  <a:path w="9284970" h="1439545">
                    <a:moveTo>
                      <a:pt x="0" y="0"/>
                    </a:moveTo>
                    <a:lnTo>
                      <a:pt x="0" y="1439104"/>
                    </a:lnTo>
                    <a:lnTo>
                      <a:pt x="9284633" y="1439104"/>
                    </a:lnTo>
                    <a:lnTo>
                      <a:pt x="9284633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object 5">
                <a:extLst>
                  <a:ext uri="{FF2B5EF4-FFF2-40B4-BE49-F238E27FC236}">
                    <a16:creationId xmlns:a16="http://schemas.microsoft.com/office/drawing/2014/main" id="{6ECA29CC-8988-BC66-3624-4DF831868C29}"/>
                  </a:ext>
                </a:extLst>
              </p:cNvPr>
              <p:cNvSpPr/>
              <p:nvPr/>
            </p:nvSpPr>
            <p:spPr>
              <a:xfrm>
                <a:off x="3168132" y="1624476"/>
                <a:ext cx="4944198" cy="629920"/>
              </a:xfrm>
              <a:custGeom>
                <a:avLst/>
                <a:gdLst/>
                <a:ahLst/>
                <a:cxnLst/>
                <a:rect l="l" t="t" r="r" b="b"/>
                <a:pathLst>
                  <a:path w="5738495" h="629919">
                    <a:moveTo>
                      <a:pt x="5738388" y="0"/>
                    </a:moveTo>
                    <a:lnTo>
                      <a:pt x="0" y="0"/>
                    </a:lnTo>
                    <a:lnTo>
                      <a:pt x="0" y="629417"/>
                    </a:lnTo>
                    <a:lnTo>
                      <a:pt x="5738388" y="629417"/>
                    </a:lnTo>
                    <a:lnTo>
                      <a:pt x="57383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1" name="object 6">
                <a:extLst>
                  <a:ext uri="{FF2B5EF4-FFF2-40B4-BE49-F238E27FC236}">
                    <a16:creationId xmlns:a16="http://schemas.microsoft.com/office/drawing/2014/main" id="{691BDF6D-19F7-813A-163E-A10566CBD626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23358" y="1464484"/>
                <a:ext cx="668290" cy="629417"/>
              </a:xfrm>
              <a:prstGeom prst="rect">
                <a:avLst/>
              </a:prstGeom>
            </p:spPr>
          </p:pic>
          <p:sp>
            <p:nvSpPr>
              <p:cNvPr id="16" name="object 11">
                <a:extLst>
                  <a:ext uri="{FF2B5EF4-FFF2-40B4-BE49-F238E27FC236}">
                    <a16:creationId xmlns:a16="http://schemas.microsoft.com/office/drawing/2014/main" id="{C3C5EE35-4BE2-91F2-BA93-89005D1AF2EC}"/>
                  </a:ext>
                </a:extLst>
              </p:cNvPr>
              <p:cNvSpPr txBox="1"/>
              <p:nvPr/>
            </p:nvSpPr>
            <p:spPr>
              <a:xfrm>
                <a:off x="2976797" y="1624476"/>
                <a:ext cx="9284118" cy="316157"/>
              </a:xfrm>
              <a:prstGeom prst="rect">
                <a:avLst/>
              </a:prstGeom>
            </p:spPr>
            <p:txBody>
              <a:bodyPr vert="horz" wrap="square" lIns="0" tIns="17780" rIns="0" bIns="0" rtlCol="0">
                <a:spAutoFit/>
              </a:bodyPr>
              <a:lstStyle/>
              <a:p>
                <a:pPr marL="768985">
                  <a:lnSpc>
                    <a:spcPct val="100000"/>
                  </a:lnSpc>
                  <a:spcBef>
                    <a:spcPts val="140"/>
                  </a:spcBef>
                  <a:tabLst>
                    <a:tab pos="2469515" algn="l"/>
                  </a:tabLst>
                </a:pPr>
                <a:r>
                  <a:rPr sz="2500" b="1" spc="-10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Definition:</a:t>
                </a:r>
                <a:r>
                  <a:rPr lang="en-GB" sz="2500" b="1" spc="-10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 of a policy</a:t>
                </a:r>
                <a:endParaRPr lang="en-GB" sz="2500" b="1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824CF9A-E089-8C1B-FBA9-D90C7C42BD7D}"/>
                    </a:ext>
                  </a:extLst>
                </p:cNvPr>
                <p:cNvSpPr txBox="1"/>
                <p:nvPr/>
              </p:nvSpPr>
              <p:spPr>
                <a:xfrm>
                  <a:off x="1695402" y="1780705"/>
                  <a:ext cx="8726705" cy="86767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</a:pPr>
                  <a:r>
                    <a:rPr lang="en-GB" sz="2400" spc="-9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Let </a:t>
                  </a:r>
                  <a:r>
                    <a:rPr lang="en-GB" sz="2400" i="1" spc="-9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l-GR" sz="2400" i="1" spc="-90" baseline="-2500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 </a:t>
                  </a:r>
                  <a:r>
                    <a:rPr lang="el-GR" sz="2400" i="1" spc="-9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GB" sz="2400" i="1" spc="-9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s) </a:t>
                  </a:r>
                  <a:r>
                    <a:rPr lang="en-GB" sz="2400" spc="-9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be the expected utility received by following policy </a:t>
                  </a:r>
                  <a:r>
                    <a:rPr lang="el-GR" sz="2400" i="1" spc="-9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n-GB" sz="2400" spc="-9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from state </a:t>
                  </a:r>
                  <a:r>
                    <a:rPr lang="en-GB" sz="2400" spc="-9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lang="en-GB" sz="2400" spc="-9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12700" marR="5080" algn="ctr">
                    <a:lnSpc>
                      <a:spcPct val="101600"/>
                    </a:lnSpc>
                    <a:spcBef>
                      <a:spcPts val="445"/>
                    </a:spcBef>
                  </a:pPr>
                  <a:r>
                    <a:rPr lang="en-GB" sz="2400" spc="-9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l-GR" sz="2400" spc="-90" baseline="-2500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lang="el-GR" sz="2400" spc="-9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</a:t>
                  </a:r>
                  <a:r>
                    <a:rPr lang="en-GB" sz="2400" spc="-90" dirty="0">
                      <a:solidFill>
                        <a:schemeClr val="accent5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s) = </a:t>
                  </a:r>
                  <a14:m>
                    <m:oMath xmlns:m="http://schemas.openxmlformats.org/officeDocument/2006/math">
                      <m:r>
                        <a:rPr lang="en-GB" sz="2400" i="1" spc="-9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|"/>
                          <m:ctrlPr>
                            <a:rPr lang="en-GB" sz="2400" b="0" i="1" spc="-9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400" b="0" i="1" spc="-9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  <m:r>
                            <a:rPr lang="en-GB" sz="2400" b="0" i="1" spc="-90" baseline="-2500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GB" sz="2400" b="0" i="1" spc="-9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400" b="0" i="1" spc="-9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GB" sz="2400" b="0" i="1" spc="-90" baseline="-2500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GB" sz="2400" b="0" i="1" spc="-9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2400" b="0" i="1" spc="-9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GB" sz="2400" b="0" i="1" spc="-9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a14:m>
                  <a:endPara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824CF9A-E089-8C1B-FBA9-D90C7C42BD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402" y="1780705"/>
                  <a:ext cx="8726705" cy="867673"/>
                </a:xfrm>
                <a:prstGeom prst="rect">
                  <a:avLst/>
                </a:prstGeom>
                <a:blipFill>
                  <a:blip r:embed="rId4"/>
                  <a:stretch>
                    <a:fillRect l="-1017" t="-5797" b="-15942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E8A569-0171-E183-E012-62EA15A46880}"/>
              </a:ext>
            </a:extLst>
          </p:cNvPr>
          <p:cNvGrpSpPr/>
          <p:nvPr/>
        </p:nvGrpSpPr>
        <p:grpSpPr>
          <a:xfrm>
            <a:off x="1569201" y="2958610"/>
            <a:ext cx="9660577" cy="2024153"/>
            <a:chOff x="1569201" y="2762632"/>
            <a:chExt cx="9660577" cy="202415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63C615-D918-BF18-124B-EA5185D0F79F}"/>
                </a:ext>
              </a:extLst>
            </p:cNvPr>
            <p:cNvGrpSpPr/>
            <p:nvPr/>
          </p:nvGrpSpPr>
          <p:grpSpPr>
            <a:xfrm>
              <a:off x="1573251" y="2762632"/>
              <a:ext cx="9320472" cy="1736563"/>
              <a:chOff x="2680961" y="1464484"/>
              <a:chExt cx="9663198" cy="1619707"/>
            </a:xfrm>
          </p:grpSpPr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A4C4E2C3-6769-BC41-FC4D-61599A4BA764}"/>
                  </a:ext>
                </a:extLst>
              </p:cNvPr>
              <p:cNvSpPr/>
              <p:nvPr/>
            </p:nvSpPr>
            <p:spPr>
              <a:xfrm>
                <a:off x="2680961" y="1864166"/>
                <a:ext cx="9663198" cy="1220025"/>
              </a:xfrm>
              <a:custGeom>
                <a:avLst/>
                <a:gdLst/>
                <a:ahLst/>
                <a:cxnLst/>
                <a:rect l="l" t="t" r="r" b="b"/>
                <a:pathLst>
                  <a:path w="9284970" h="1439545">
                    <a:moveTo>
                      <a:pt x="0" y="0"/>
                    </a:moveTo>
                    <a:lnTo>
                      <a:pt x="0" y="1439104"/>
                    </a:lnTo>
                    <a:lnTo>
                      <a:pt x="9284633" y="1439104"/>
                    </a:lnTo>
                    <a:lnTo>
                      <a:pt x="9284633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E67C2D5D-97DC-23B2-507E-9C56421A9AD1}"/>
                  </a:ext>
                </a:extLst>
              </p:cNvPr>
              <p:cNvSpPr/>
              <p:nvPr/>
            </p:nvSpPr>
            <p:spPr>
              <a:xfrm>
                <a:off x="3168132" y="1624476"/>
                <a:ext cx="4944198" cy="629920"/>
              </a:xfrm>
              <a:custGeom>
                <a:avLst/>
                <a:gdLst/>
                <a:ahLst/>
                <a:cxnLst/>
                <a:rect l="l" t="t" r="r" b="b"/>
                <a:pathLst>
                  <a:path w="5738495" h="629919">
                    <a:moveTo>
                      <a:pt x="5738388" y="0"/>
                    </a:moveTo>
                    <a:lnTo>
                      <a:pt x="0" y="0"/>
                    </a:lnTo>
                    <a:lnTo>
                      <a:pt x="0" y="629417"/>
                    </a:lnTo>
                    <a:lnTo>
                      <a:pt x="5738388" y="629417"/>
                    </a:lnTo>
                    <a:lnTo>
                      <a:pt x="57383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8" name="object 6">
                <a:extLst>
                  <a:ext uri="{FF2B5EF4-FFF2-40B4-BE49-F238E27FC236}">
                    <a16:creationId xmlns:a16="http://schemas.microsoft.com/office/drawing/2014/main" id="{317CE6BA-E284-E163-000F-2CD7D64C54CA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923358" y="1464484"/>
                <a:ext cx="668290" cy="629417"/>
              </a:xfrm>
              <a:prstGeom prst="rect">
                <a:avLst/>
              </a:prstGeom>
            </p:spPr>
          </p:pic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02DC0724-C187-4BF7-B955-5646BAD2B388}"/>
                  </a:ext>
                </a:extLst>
              </p:cNvPr>
              <p:cNvSpPr txBox="1"/>
              <p:nvPr/>
            </p:nvSpPr>
            <p:spPr>
              <a:xfrm>
                <a:off x="2976797" y="1624476"/>
                <a:ext cx="9284118" cy="375577"/>
              </a:xfrm>
              <a:prstGeom prst="rect">
                <a:avLst/>
              </a:prstGeom>
            </p:spPr>
            <p:txBody>
              <a:bodyPr vert="horz" wrap="square" lIns="0" tIns="17780" rIns="0" bIns="0" rtlCol="0">
                <a:spAutoFit/>
              </a:bodyPr>
              <a:lstStyle/>
              <a:p>
                <a:pPr marL="768985">
                  <a:lnSpc>
                    <a:spcPct val="100000"/>
                  </a:lnSpc>
                  <a:spcBef>
                    <a:spcPts val="140"/>
                  </a:spcBef>
                  <a:tabLst>
                    <a:tab pos="2469515" algn="l"/>
                  </a:tabLst>
                </a:pPr>
                <a:r>
                  <a:rPr sz="2500" b="1" spc="-10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Definition:</a:t>
                </a:r>
                <a:r>
                  <a:rPr lang="en-GB" sz="2500" b="1" spc="-10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Q-value of a policy</a:t>
                </a:r>
                <a:endParaRPr lang="en-GB" sz="2500" b="1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6DE23D-94DF-9F48-F53F-F6BBD48ED0CF}"/>
                </a:ext>
              </a:extLst>
            </p:cNvPr>
            <p:cNvSpPr txBox="1"/>
            <p:nvPr/>
          </p:nvSpPr>
          <p:spPr>
            <a:xfrm>
              <a:off x="1569201" y="3549780"/>
              <a:ext cx="9660577" cy="12370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6200">
                <a:lnSpc>
                  <a:spcPct val="100000"/>
                </a:lnSpc>
                <a:spcBef>
                  <a:spcPts val="2305"/>
                </a:spcBef>
              </a:pPr>
              <a:r>
                <a:rPr lang="en-GB" sz="2400" spc="-9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Let </a:t>
              </a:r>
              <a:r>
                <a:rPr lang="en-GB" sz="2400" i="1" spc="-9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l-GR" sz="2400" i="1" spc="-90" baseline="-25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lang="el-GR" sz="2400" i="1" spc="-9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GB" sz="2400" i="1" spc="-9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s, a) </a:t>
              </a:r>
              <a:r>
                <a:rPr lang="en-GB" sz="2400" spc="-9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 the expected utility of taking action a from state </a:t>
              </a:r>
              <a:r>
                <a:rPr lang="en-GB" sz="2400" i="1" spc="-9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GB" sz="2400" spc="-9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and then  following policy </a:t>
              </a:r>
              <a:r>
                <a:rPr lang="el-GR" sz="2400" i="1" spc="-9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lang="el-GR" sz="2400" spc="-9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12700" marR="5080">
                <a:lnSpc>
                  <a:spcPct val="101600"/>
                </a:lnSpc>
                <a:spcBef>
                  <a:spcPts val="445"/>
                </a:spcBef>
              </a:pPr>
              <a:endParaRPr lang="en-GB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32BBEF-0F01-7C14-EB89-CA915013E091}"/>
              </a:ext>
            </a:extLst>
          </p:cNvPr>
          <p:cNvGrpSpPr/>
          <p:nvPr/>
        </p:nvGrpSpPr>
        <p:grpSpPr>
          <a:xfrm>
            <a:off x="2043144" y="4999724"/>
            <a:ext cx="8472670" cy="1643417"/>
            <a:chOff x="1929692" y="4791748"/>
            <a:chExt cx="8472670" cy="1643417"/>
          </a:xfrm>
        </p:grpSpPr>
        <p:grpSp>
          <p:nvGrpSpPr>
            <p:cNvPr id="17" name="object 12">
              <a:extLst>
                <a:ext uri="{FF2B5EF4-FFF2-40B4-BE49-F238E27FC236}">
                  <a16:creationId xmlns:a16="http://schemas.microsoft.com/office/drawing/2014/main" id="{9E75B698-280E-E0E8-8639-0EC70D5020C4}"/>
                </a:ext>
              </a:extLst>
            </p:cNvPr>
            <p:cNvGrpSpPr/>
            <p:nvPr/>
          </p:nvGrpSpPr>
          <p:grpSpPr>
            <a:xfrm>
              <a:off x="2796438" y="5315885"/>
              <a:ext cx="1622425" cy="661670"/>
              <a:chOff x="1757347" y="5574601"/>
              <a:chExt cx="1622425" cy="661670"/>
            </a:xfrm>
          </p:grpSpPr>
          <p:sp>
            <p:nvSpPr>
              <p:cNvPr id="26" name="object 13">
                <a:extLst>
                  <a:ext uri="{FF2B5EF4-FFF2-40B4-BE49-F238E27FC236}">
                    <a16:creationId xmlns:a16="http://schemas.microsoft.com/office/drawing/2014/main" id="{CCD42A2E-2408-FB09-A10D-022982A9C350}"/>
                  </a:ext>
                </a:extLst>
              </p:cNvPr>
              <p:cNvSpPr/>
              <p:nvPr/>
            </p:nvSpPr>
            <p:spPr>
              <a:xfrm>
                <a:off x="1770063" y="5587316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69" h="636270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1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9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2" y="15606"/>
                    </a:lnTo>
                    <a:lnTo>
                      <a:pt x="173703" y="34583"/>
                    </a:lnTo>
                    <a:lnTo>
                      <a:pt x="131286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1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8"/>
                    </a:lnTo>
                    <a:lnTo>
                      <a:pt x="93111" y="542663"/>
                    </a:lnTo>
                    <a:lnTo>
                      <a:pt x="131286" y="575238"/>
                    </a:lnTo>
                    <a:lnTo>
                      <a:pt x="173703" y="601191"/>
                    </a:lnTo>
                    <a:lnTo>
                      <a:pt x="219512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9" y="575238"/>
                    </a:lnTo>
                    <a:lnTo>
                      <a:pt x="542663" y="542663"/>
                    </a:lnTo>
                    <a:lnTo>
                      <a:pt x="575238" y="504488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object 14">
                <a:extLst>
                  <a:ext uri="{FF2B5EF4-FFF2-40B4-BE49-F238E27FC236}">
                    <a16:creationId xmlns:a16="http://schemas.microsoft.com/office/drawing/2014/main" id="{6C973CC2-D58F-AAB8-18C5-7890E2AFB46D}"/>
                  </a:ext>
                </a:extLst>
              </p:cNvPr>
              <p:cNvSpPr/>
              <p:nvPr/>
            </p:nvSpPr>
            <p:spPr>
              <a:xfrm>
                <a:off x="2418563" y="5905204"/>
                <a:ext cx="9607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60754">
                    <a:moveTo>
                      <a:pt x="0" y="0"/>
                    </a:moveTo>
                    <a:lnTo>
                      <a:pt x="960608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3" name="object 15">
              <a:extLst>
                <a:ext uri="{FF2B5EF4-FFF2-40B4-BE49-F238E27FC236}">
                  <a16:creationId xmlns:a16="http://schemas.microsoft.com/office/drawing/2014/main" id="{7A697399-2DC5-3AB1-158C-EDF72F8468AD}"/>
                </a:ext>
              </a:extLst>
            </p:cNvPr>
            <p:cNvGrpSpPr/>
            <p:nvPr/>
          </p:nvGrpSpPr>
          <p:grpSpPr>
            <a:xfrm>
              <a:off x="4773172" y="4857825"/>
              <a:ext cx="4585335" cy="1577340"/>
              <a:chOff x="3734081" y="5116541"/>
              <a:chExt cx="4585335" cy="1577340"/>
            </a:xfrm>
          </p:grpSpPr>
          <p:sp>
            <p:nvSpPr>
              <p:cNvPr id="34" name="object 16">
                <a:extLst>
                  <a:ext uri="{FF2B5EF4-FFF2-40B4-BE49-F238E27FC236}">
                    <a16:creationId xmlns:a16="http://schemas.microsoft.com/office/drawing/2014/main" id="{C67EF970-2064-6A42-7FD8-82508E0E52B1}"/>
                  </a:ext>
                </a:extLst>
              </p:cNvPr>
              <p:cNvSpPr/>
              <p:nvPr/>
            </p:nvSpPr>
            <p:spPr>
              <a:xfrm>
                <a:off x="4720058" y="5587316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636270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1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9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2" y="15606"/>
                    </a:lnTo>
                    <a:lnTo>
                      <a:pt x="173703" y="34583"/>
                    </a:lnTo>
                    <a:lnTo>
                      <a:pt x="131286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1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8"/>
                    </a:lnTo>
                    <a:lnTo>
                      <a:pt x="93111" y="542663"/>
                    </a:lnTo>
                    <a:lnTo>
                      <a:pt x="131286" y="575238"/>
                    </a:lnTo>
                    <a:lnTo>
                      <a:pt x="173703" y="601191"/>
                    </a:lnTo>
                    <a:lnTo>
                      <a:pt x="219512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9" y="575238"/>
                    </a:lnTo>
                    <a:lnTo>
                      <a:pt x="542663" y="542663"/>
                    </a:lnTo>
                    <a:lnTo>
                      <a:pt x="575238" y="504488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FF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object 17">
                <a:extLst>
                  <a:ext uri="{FF2B5EF4-FFF2-40B4-BE49-F238E27FC236}">
                    <a16:creationId xmlns:a16="http://schemas.microsoft.com/office/drawing/2014/main" id="{6AFFF45C-6C56-BE42-E334-0569FCD348C2}"/>
                  </a:ext>
                </a:extLst>
              </p:cNvPr>
              <p:cNvSpPr/>
              <p:nvPr/>
            </p:nvSpPr>
            <p:spPr>
              <a:xfrm>
                <a:off x="3737573" y="5905204"/>
                <a:ext cx="8515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851535">
                    <a:moveTo>
                      <a:pt x="0" y="0"/>
                    </a:moveTo>
                    <a:lnTo>
                      <a:pt x="85107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36" name="object 18">
                <a:extLst>
                  <a:ext uri="{FF2B5EF4-FFF2-40B4-BE49-F238E27FC236}">
                    <a16:creationId xmlns:a16="http://schemas.microsoft.com/office/drawing/2014/main" id="{D9A99D8E-9569-6FA4-5A94-42E97BC14C68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5473" y="5868862"/>
                <a:ext cx="115887" cy="72682"/>
              </a:xfrm>
              <a:prstGeom prst="rect">
                <a:avLst/>
              </a:prstGeom>
            </p:spPr>
          </p:pic>
          <p:sp>
            <p:nvSpPr>
              <p:cNvPr id="37" name="object 19">
                <a:extLst>
                  <a:ext uri="{FF2B5EF4-FFF2-40B4-BE49-F238E27FC236}">
                    <a16:creationId xmlns:a16="http://schemas.microsoft.com/office/drawing/2014/main" id="{827406BB-6373-AF7F-3690-41410DF71FFA}"/>
                  </a:ext>
                </a:extLst>
              </p:cNvPr>
              <p:cNvSpPr/>
              <p:nvPr/>
            </p:nvSpPr>
            <p:spPr>
              <a:xfrm>
                <a:off x="7670054" y="5129558"/>
                <a:ext cx="636270" cy="1551305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1551304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1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9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2" y="15606"/>
                    </a:lnTo>
                    <a:lnTo>
                      <a:pt x="173703" y="34583"/>
                    </a:lnTo>
                    <a:lnTo>
                      <a:pt x="131286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1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8"/>
                    </a:lnTo>
                    <a:lnTo>
                      <a:pt x="93111" y="542663"/>
                    </a:lnTo>
                    <a:lnTo>
                      <a:pt x="131286" y="575238"/>
                    </a:lnTo>
                    <a:lnTo>
                      <a:pt x="173703" y="601191"/>
                    </a:lnTo>
                    <a:lnTo>
                      <a:pt x="219512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9" y="575238"/>
                    </a:lnTo>
                    <a:lnTo>
                      <a:pt x="542663" y="542663"/>
                    </a:lnTo>
                    <a:lnTo>
                      <a:pt x="575238" y="504488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  <a:path w="636270" h="1551304">
                    <a:moveTo>
                      <a:pt x="635774" y="1233403"/>
                    </a:moveTo>
                    <a:lnTo>
                      <a:pt x="631814" y="1183373"/>
                    </a:lnTo>
                    <a:lnTo>
                      <a:pt x="620168" y="1135027"/>
                    </a:lnTo>
                    <a:lnTo>
                      <a:pt x="601191" y="1089219"/>
                    </a:lnTo>
                    <a:lnTo>
                      <a:pt x="575238" y="1046801"/>
                    </a:lnTo>
                    <a:lnTo>
                      <a:pt x="542663" y="1008627"/>
                    </a:lnTo>
                    <a:lnTo>
                      <a:pt x="504489" y="976052"/>
                    </a:lnTo>
                    <a:lnTo>
                      <a:pt x="462071" y="950099"/>
                    </a:lnTo>
                    <a:lnTo>
                      <a:pt x="416262" y="931122"/>
                    </a:lnTo>
                    <a:lnTo>
                      <a:pt x="367917" y="919476"/>
                    </a:lnTo>
                    <a:lnTo>
                      <a:pt x="317887" y="915515"/>
                    </a:lnTo>
                    <a:lnTo>
                      <a:pt x="267857" y="919476"/>
                    </a:lnTo>
                    <a:lnTo>
                      <a:pt x="219512" y="931122"/>
                    </a:lnTo>
                    <a:lnTo>
                      <a:pt x="173703" y="950099"/>
                    </a:lnTo>
                    <a:lnTo>
                      <a:pt x="131286" y="976052"/>
                    </a:lnTo>
                    <a:lnTo>
                      <a:pt x="93111" y="1008627"/>
                    </a:lnTo>
                    <a:lnTo>
                      <a:pt x="60536" y="1046801"/>
                    </a:lnTo>
                    <a:lnTo>
                      <a:pt x="34583" y="1089219"/>
                    </a:lnTo>
                    <a:lnTo>
                      <a:pt x="15606" y="1135027"/>
                    </a:lnTo>
                    <a:lnTo>
                      <a:pt x="3960" y="1183373"/>
                    </a:lnTo>
                    <a:lnTo>
                      <a:pt x="0" y="1233403"/>
                    </a:lnTo>
                    <a:lnTo>
                      <a:pt x="3960" y="1283433"/>
                    </a:lnTo>
                    <a:lnTo>
                      <a:pt x="15606" y="1331778"/>
                    </a:lnTo>
                    <a:lnTo>
                      <a:pt x="34583" y="1377587"/>
                    </a:lnTo>
                    <a:lnTo>
                      <a:pt x="60536" y="1420004"/>
                    </a:lnTo>
                    <a:lnTo>
                      <a:pt x="93111" y="1458179"/>
                    </a:lnTo>
                    <a:lnTo>
                      <a:pt x="131286" y="1490754"/>
                    </a:lnTo>
                    <a:lnTo>
                      <a:pt x="173703" y="1516707"/>
                    </a:lnTo>
                    <a:lnTo>
                      <a:pt x="219512" y="1535684"/>
                    </a:lnTo>
                    <a:lnTo>
                      <a:pt x="267857" y="1547330"/>
                    </a:lnTo>
                    <a:lnTo>
                      <a:pt x="317887" y="1551290"/>
                    </a:lnTo>
                    <a:lnTo>
                      <a:pt x="367917" y="1547330"/>
                    </a:lnTo>
                    <a:lnTo>
                      <a:pt x="416262" y="1535684"/>
                    </a:lnTo>
                    <a:lnTo>
                      <a:pt x="462071" y="1516707"/>
                    </a:lnTo>
                    <a:lnTo>
                      <a:pt x="504489" y="1490754"/>
                    </a:lnTo>
                    <a:lnTo>
                      <a:pt x="542663" y="1458179"/>
                    </a:lnTo>
                    <a:lnTo>
                      <a:pt x="575238" y="1420004"/>
                    </a:lnTo>
                    <a:lnTo>
                      <a:pt x="601191" y="1377587"/>
                    </a:lnTo>
                    <a:lnTo>
                      <a:pt x="620168" y="1331778"/>
                    </a:lnTo>
                    <a:lnTo>
                      <a:pt x="631814" y="1283433"/>
                    </a:lnTo>
                    <a:lnTo>
                      <a:pt x="635774" y="1233403"/>
                    </a:lnTo>
                    <a:close/>
                  </a:path>
                </a:pathLst>
              </a:custGeom>
              <a:ln w="25430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object 20">
              <a:extLst>
                <a:ext uri="{FF2B5EF4-FFF2-40B4-BE49-F238E27FC236}">
                  <a16:creationId xmlns:a16="http://schemas.microsoft.com/office/drawing/2014/main" id="{BC3ED403-BCEF-8120-E5C3-7DE05C37A87F}"/>
                </a:ext>
              </a:extLst>
            </p:cNvPr>
            <p:cNvSpPr txBox="1"/>
            <p:nvPr/>
          </p:nvSpPr>
          <p:spPr>
            <a:xfrm>
              <a:off x="4405562" y="5503460"/>
              <a:ext cx="38417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i="1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1500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1500" i="1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1500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object 21">
              <a:extLst>
                <a:ext uri="{FF2B5EF4-FFF2-40B4-BE49-F238E27FC236}">
                  <a16:creationId xmlns:a16="http://schemas.microsoft.com/office/drawing/2014/main" id="{D04F2FA2-B35B-A6CB-5079-927A232F525A}"/>
                </a:ext>
              </a:extLst>
            </p:cNvPr>
            <p:cNvGrpSpPr/>
            <p:nvPr/>
          </p:nvGrpSpPr>
          <p:grpSpPr>
            <a:xfrm>
              <a:off x="6387683" y="5224232"/>
              <a:ext cx="2290445" cy="377190"/>
              <a:chOff x="5348592" y="5482948"/>
              <a:chExt cx="2290445" cy="377190"/>
            </a:xfrm>
          </p:grpSpPr>
          <p:sp>
            <p:nvSpPr>
              <p:cNvPr id="42" name="object 22">
                <a:extLst>
                  <a:ext uri="{FF2B5EF4-FFF2-40B4-BE49-F238E27FC236}">
                    <a16:creationId xmlns:a16="http://schemas.microsoft.com/office/drawing/2014/main" id="{AA734515-74AF-DE6F-BAF8-E46387D3CDE9}"/>
                  </a:ext>
                </a:extLst>
              </p:cNvPr>
              <p:cNvSpPr/>
              <p:nvPr/>
            </p:nvSpPr>
            <p:spPr>
              <a:xfrm>
                <a:off x="5352084" y="5518895"/>
                <a:ext cx="2175510" cy="337820"/>
              </a:xfrm>
              <a:custGeom>
                <a:avLst/>
                <a:gdLst/>
                <a:ahLst/>
                <a:cxnLst/>
                <a:rect l="l" t="t" r="r" b="b"/>
                <a:pathLst>
                  <a:path w="2175509" h="337820">
                    <a:moveTo>
                      <a:pt x="0" y="337562"/>
                    </a:moveTo>
                    <a:lnTo>
                      <a:pt x="2175416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3" name="object 23">
                <a:extLst>
                  <a:ext uri="{FF2B5EF4-FFF2-40B4-BE49-F238E27FC236}">
                    <a16:creationId xmlns:a16="http://schemas.microsoft.com/office/drawing/2014/main" id="{C1B74E98-003F-FFC5-2D81-993A115A9826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19245" y="5482948"/>
                <a:ext cx="119664" cy="71891"/>
              </a:xfrm>
              <a:prstGeom prst="rect">
                <a:avLst/>
              </a:prstGeom>
            </p:spPr>
          </p:pic>
          <p:sp>
            <p:nvSpPr>
              <p:cNvPr id="44" name="object 24">
                <a:extLst>
                  <a:ext uri="{FF2B5EF4-FFF2-40B4-BE49-F238E27FC236}">
                    <a16:creationId xmlns:a16="http://schemas.microsoft.com/office/drawing/2014/main" id="{FDE58EB5-58D4-18A1-AA30-5744EA4BF200}"/>
                  </a:ext>
                </a:extLst>
              </p:cNvPr>
              <p:cNvSpPr/>
              <p:nvPr/>
            </p:nvSpPr>
            <p:spPr>
              <a:xfrm>
                <a:off x="5965675" y="5532902"/>
                <a:ext cx="1056640" cy="276860"/>
              </a:xfrm>
              <a:custGeom>
                <a:avLst/>
                <a:gdLst/>
                <a:ahLst/>
                <a:cxnLst/>
                <a:rect l="l" t="t" r="r" b="b"/>
                <a:pathLst>
                  <a:path w="1056640" h="276860">
                    <a:moveTo>
                      <a:pt x="1056465" y="0"/>
                    </a:moveTo>
                    <a:lnTo>
                      <a:pt x="0" y="0"/>
                    </a:lnTo>
                    <a:lnTo>
                      <a:pt x="0" y="276780"/>
                    </a:lnTo>
                    <a:lnTo>
                      <a:pt x="1056465" y="276780"/>
                    </a:lnTo>
                    <a:lnTo>
                      <a:pt x="10564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object 25">
                  <a:extLst>
                    <a:ext uri="{FF2B5EF4-FFF2-40B4-BE49-F238E27FC236}">
                      <a16:creationId xmlns:a16="http://schemas.microsoft.com/office/drawing/2014/main" id="{7A6AF5B9-82EF-C183-81D4-85423B80BADE}"/>
                    </a:ext>
                  </a:extLst>
                </p:cNvPr>
                <p:cNvSpPr txBox="1"/>
                <p:nvPr/>
              </p:nvSpPr>
              <p:spPr>
                <a:xfrm>
                  <a:off x="6966666" y="5269548"/>
                  <a:ext cx="1132840" cy="255968"/>
                </a:xfrm>
                <a:prstGeom prst="rect">
                  <a:avLst/>
                </a:prstGeom>
              </p:spPr>
              <p:txBody>
                <a:bodyPr vert="horz" wrap="square" lIns="0" tIns="1524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20"/>
                    </a:spcBef>
                  </a:pPr>
                  <a:r>
                    <a:rPr sz="15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sz="1500" i="1" spc="-114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sz="1500" spc="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sz="1500" i="1" spc="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s,</a:t>
                  </a:r>
                  <a:r>
                    <a:rPr sz="1500" i="1" spc="-6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sz="1500" i="1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sz="1500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sz="1500" i="1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sz="1500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r>
                    <a:rPr sz="1500" i="1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sz="1500" i="1" spc="-6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1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sz="1500" spc="3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sz="1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object 25">
                  <a:extLst>
                    <a:ext uri="{FF2B5EF4-FFF2-40B4-BE49-F238E27FC236}">
                      <a16:creationId xmlns:a16="http://schemas.microsoft.com/office/drawing/2014/main" id="{7A6AF5B9-82EF-C183-81D4-85423B80B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666" y="5269548"/>
                  <a:ext cx="1132840" cy="255968"/>
                </a:xfrm>
                <a:prstGeom prst="rect">
                  <a:avLst/>
                </a:prstGeom>
                <a:blipFill>
                  <a:blip r:embed="rId7"/>
                  <a:stretch>
                    <a:fillRect l="-6667" t="-19048" r="-4444" b="-38095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6" name="object 26">
              <a:extLst>
                <a:ext uri="{FF2B5EF4-FFF2-40B4-BE49-F238E27FC236}">
                  <a16:creationId xmlns:a16="http://schemas.microsoft.com/office/drawing/2014/main" id="{25DEC099-963B-31F2-DB53-A645CF0E4BB1}"/>
                </a:ext>
              </a:extLst>
            </p:cNvPr>
            <p:cNvGrpSpPr/>
            <p:nvPr/>
          </p:nvGrpSpPr>
          <p:grpSpPr>
            <a:xfrm>
              <a:off x="6387996" y="5692055"/>
              <a:ext cx="2290445" cy="377190"/>
              <a:chOff x="5348905" y="5950771"/>
              <a:chExt cx="2290445" cy="377190"/>
            </a:xfrm>
          </p:grpSpPr>
          <p:sp>
            <p:nvSpPr>
              <p:cNvPr id="47" name="object 27">
                <a:extLst>
                  <a:ext uri="{FF2B5EF4-FFF2-40B4-BE49-F238E27FC236}">
                    <a16:creationId xmlns:a16="http://schemas.microsoft.com/office/drawing/2014/main" id="{2B0AFD97-0A65-ACCB-2277-249054190777}"/>
                  </a:ext>
                </a:extLst>
              </p:cNvPr>
              <p:cNvSpPr/>
              <p:nvPr/>
            </p:nvSpPr>
            <p:spPr>
              <a:xfrm>
                <a:off x="5352084" y="5953950"/>
                <a:ext cx="2175510" cy="337820"/>
              </a:xfrm>
              <a:custGeom>
                <a:avLst/>
                <a:gdLst/>
                <a:ahLst/>
                <a:cxnLst/>
                <a:rect l="l" t="t" r="r" b="b"/>
                <a:pathLst>
                  <a:path w="2175509" h="337820">
                    <a:moveTo>
                      <a:pt x="0" y="0"/>
                    </a:moveTo>
                    <a:lnTo>
                      <a:pt x="2175416" y="337562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48" name="object 28">
                <a:extLst>
                  <a:ext uri="{FF2B5EF4-FFF2-40B4-BE49-F238E27FC236}">
                    <a16:creationId xmlns:a16="http://schemas.microsoft.com/office/drawing/2014/main" id="{BFF7A5AD-5CCD-FAAC-8E77-7838E7A7F115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19245" y="6255569"/>
                <a:ext cx="119664" cy="71890"/>
              </a:xfrm>
              <a:prstGeom prst="rect">
                <a:avLst/>
              </a:prstGeom>
            </p:spPr>
          </p:pic>
          <p:sp>
            <p:nvSpPr>
              <p:cNvPr id="49" name="object 29">
                <a:extLst>
                  <a:ext uri="{FF2B5EF4-FFF2-40B4-BE49-F238E27FC236}">
                    <a16:creationId xmlns:a16="http://schemas.microsoft.com/office/drawing/2014/main" id="{8BCD3963-6BBA-5965-8BDA-876D69881859}"/>
                  </a:ext>
                </a:extLst>
              </p:cNvPr>
              <p:cNvSpPr/>
              <p:nvPr/>
            </p:nvSpPr>
            <p:spPr>
              <a:xfrm>
                <a:off x="6417614" y="6137208"/>
                <a:ext cx="153035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153034" h="381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3814"/>
                    </a:lnTo>
                    <a:lnTo>
                      <a:pt x="152587" y="3814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object 30">
                <a:extLst>
                  <a:ext uri="{FF2B5EF4-FFF2-40B4-BE49-F238E27FC236}">
                    <a16:creationId xmlns:a16="http://schemas.microsoft.com/office/drawing/2014/main" id="{17E0C538-7B9B-5069-5FD2-88915C26D0A1}"/>
                  </a:ext>
                </a:extLst>
              </p:cNvPr>
              <p:cNvSpPr/>
              <p:nvPr/>
            </p:nvSpPr>
            <p:spPr>
              <a:xfrm>
                <a:off x="6493907" y="613911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object 31">
                  <a:extLst>
                    <a:ext uri="{FF2B5EF4-FFF2-40B4-BE49-F238E27FC236}">
                      <a16:creationId xmlns:a16="http://schemas.microsoft.com/office/drawing/2014/main" id="{80BE37C2-3557-9D81-D20B-AF1B5BBDE1B7}"/>
                    </a:ext>
                  </a:extLst>
                </p:cNvPr>
                <p:cNvSpPr txBox="1"/>
                <p:nvPr/>
              </p:nvSpPr>
              <p:spPr>
                <a:xfrm>
                  <a:off x="8893392" y="5028676"/>
                  <a:ext cx="234315" cy="293029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2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1" name="object 31">
                  <a:extLst>
                    <a:ext uri="{FF2B5EF4-FFF2-40B4-BE49-F238E27FC236}">
                      <a16:creationId xmlns:a16="http://schemas.microsoft.com/office/drawing/2014/main" id="{80BE37C2-3557-9D81-D20B-AF1B5BBDE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3392" y="5028676"/>
                  <a:ext cx="234315" cy="293029"/>
                </a:xfrm>
                <a:prstGeom prst="rect">
                  <a:avLst/>
                </a:prstGeom>
                <a:blipFill>
                  <a:blip r:embed="rId9"/>
                  <a:stretch>
                    <a:fillRect l="-15789" r="-21053" b="-41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bject 32">
              <a:extLst>
                <a:ext uri="{FF2B5EF4-FFF2-40B4-BE49-F238E27FC236}">
                  <a16:creationId xmlns:a16="http://schemas.microsoft.com/office/drawing/2014/main" id="{CA9133CB-DE5B-DDBB-0E25-0046FC254D8E}"/>
                </a:ext>
              </a:extLst>
            </p:cNvPr>
            <p:cNvSpPr txBox="1"/>
            <p:nvPr/>
          </p:nvSpPr>
          <p:spPr>
            <a:xfrm>
              <a:off x="5841387" y="5525180"/>
              <a:ext cx="471170" cy="207749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250" i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s,</a:t>
              </a:r>
              <a:r>
                <a:rPr sz="1250" i="1" spc="-6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250" i="1" spc="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1250" spc="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1250" i="1" spc="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1250" spc="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sz="12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object 33">
              <a:extLst>
                <a:ext uri="{FF2B5EF4-FFF2-40B4-BE49-F238E27FC236}">
                  <a16:creationId xmlns:a16="http://schemas.microsoft.com/office/drawing/2014/main" id="{5944A10F-806E-A204-1942-CAAAC03F8AB3}"/>
                </a:ext>
              </a:extLst>
            </p:cNvPr>
            <p:cNvSpPr txBox="1"/>
            <p:nvPr/>
          </p:nvSpPr>
          <p:spPr>
            <a:xfrm>
              <a:off x="3061437" y="5481739"/>
              <a:ext cx="131445" cy="2965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750" i="1" spc="16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sz="17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bject 34">
              <a:extLst>
                <a:ext uri="{FF2B5EF4-FFF2-40B4-BE49-F238E27FC236}">
                  <a16:creationId xmlns:a16="http://schemas.microsoft.com/office/drawing/2014/main" id="{8BFFCF41-276D-6E8C-DE71-A94E426F49D1}"/>
                </a:ext>
              </a:extLst>
            </p:cNvPr>
            <p:cNvSpPr txBox="1"/>
            <p:nvPr/>
          </p:nvSpPr>
          <p:spPr>
            <a:xfrm>
              <a:off x="1929692" y="5416576"/>
              <a:ext cx="841375" cy="41275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i="1" spc="7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sz="2625" i="1" spc="112" baseline="-12698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2625" i="1" spc="-502" baseline="-12698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9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2500" i="1" spc="9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2500" spc="9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bject 35">
                  <a:extLst>
                    <a:ext uri="{FF2B5EF4-FFF2-40B4-BE49-F238E27FC236}">
                      <a16:creationId xmlns:a16="http://schemas.microsoft.com/office/drawing/2014/main" id="{FDE04130-EEEE-55A0-C1DE-000784A3A283}"/>
                    </a:ext>
                  </a:extLst>
                </p:cNvPr>
                <p:cNvSpPr txBox="1"/>
                <p:nvPr/>
              </p:nvSpPr>
              <p:spPr>
                <a:xfrm>
                  <a:off x="9411410" y="4978761"/>
                  <a:ext cx="990952" cy="325730"/>
                </a:xfrm>
                <a:prstGeom prst="rect">
                  <a:avLst/>
                </a:prstGeom>
              </p:spPr>
              <p:txBody>
                <a:bodyPr vert="horz" wrap="square" lIns="0" tIns="1778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40"/>
                    </a:spcBef>
                  </a:pPr>
                  <a:r>
                    <a:rPr sz="2000" spc="65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sz="2000" spc="65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sz="2000" spc="65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i="1" spc="65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000" spc="65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000" spc="65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sz="2000" spc="65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5" name="object 35">
                  <a:extLst>
                    <a:ext uri="{FF2B5EF4-FFF2-40B4-BE49-F238E27FC236}">
                      <a16:creationId xmlns:a16="http://schemas.microsoft.com/office/drawing/2014/main" id="{FDE04130-EEEE-55A0-C1DE-000784A3A2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1410" y="4978761"/>
                  <a:ext cx="990952" cy="325730"/>
                </a:xfrm>
                <a:prstGeom prst="rect">
                  <a:avLst/>
                </a:prstGeom>
                <a:blipFill>
                  <a:blip r:embed="rId10"/>
                  <a:stretch>
                    <a:fillRect l="-11250" t="-19231" b="-46154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bject 36">
              <a:extLst>
                <a:ext uri="{FF2B5EF4-FFF2-40B4-BE49-F238E27FC236}">
                  <a16:creationId xmlns:a16="http://schemas.microsoft.com/office/drawing/2014/main" id="{9539CE63-79BF-6DC8-4CF6-CD1E2C5FA92D}"/>
                </a:ext>
              </a:extLst>
            </p:cNvPr>
            <p:cNvSpPr txBox="1"/>
            <p:nvPr/>
          </p:nvSpPr>
          <p:spPr>
            <a:xfrm>
              <a:off x="5252670" y="4791748"/>
              <a:ext cx="1649095" cy="41275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spc="2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sz="2625" spc="427" baseline="-12698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2625" i="1" spc="-509" baseline="-12698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1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2500" i="1" spc="1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s,</a:t>
              </a:r>
              <a:r>
                <a:rPr sz="2500" i="1" spc="-114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i="1" spc="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2500" spc="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2500" i="1" spc="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2500" spc="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))</a:t>
              </a:r>
              <a:endParaRPr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532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spc="-55" dirty="0"/>
              <a:t>Policy</a:t>
            </a:r>
            <a:r>
              <a:rPr lang="en-GB" sz="7200" spc="-235" dirty="0"/>
              <a:t> </a:t>
            </a:r>
            <a:r>
              <a:rPr lang="en-GB" sz="7200" spc="-165" dirty="0"/>
              <a:t>evaluation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A7279A6-5682-8FA5-B6F4-4D7833C321B5}"/>
              </a:ext>
            </a:extLst>
          </p:cNvPr>
          <p:cNvSpPr txBox="1"/>
          <p:nvPr/>
        </p:nvSpPr>
        <p:spPr>
          <a:xfrm>
            <a:off x="916077" y="1383425"/>
            <a:ext cx="6411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GB" sz="200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GB" sz="2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</a:t>
            </a:r>
            <a:r>
              <a:rPr lang="en-GB"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recurrences</a:t>
            </a:r>
            <a:r>
              <a:rPr lang="en-GB"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relating</a:t>
            </a:r>
            <a:r>
              <a:rPr lang="en-GB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GB"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GB"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</a:t>
            </a:r>
            <a:r>
              <a:rPr lang="en-GB"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" name="Picture 103" descr="Text, letter&#10;&#10;Description automatically generated">
            <a:extLst>
              <a:ext uri="{FF2B5EF4-FFF2-40B4-BE49-F238E27FC236}">
                <a16:creationId xmlns:a16="http://schemas.microsoft.com/office/drawing/2014/main" id="{6E502BD8-67FC-7FE2-E5AC-F4F46CBEC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50" y="3999450"/>
            <a:ext cx="7772400" cy="2356848"/>
          </a:xfrm>
          <a:prstGeom prst="rect">
            <a:avLst/>
          </a:prstGeom>
        </p:spPr>
      </p:pic>
      <p:sp>
        <p:nvSpPr>
          <p:cNvPr id="2" name="object 13">
            <a:extLst>
              <a:ext uri="{FF2B5EF4-FFF2-40B4-BE49-F238E27FC236}">
                <a16:creationId xmlns:a16="http://schemas.microsoft.com/office/drawing/2014/main" id="{E0AA93CB-8BEE-23F4-5DC1-59DF3080612C}"/>
              </a:ext>
            </a:extLst>
          </p:cNvPr>
          <p:cNvSpPr/>
          <p:nvPr/>
        </p:nvSpPr>
        <p:spPr>
          <a:xfrm>
            <a:off x="5588058" y="30878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14">
            <a:extLst>
              <a:ext uri="{FF2B5EF4-FFF2-40B4-BE49-F238E27FC236}">
                <a16:creationId xmlns:a16="http://schemas.microsoft.com/office/drawing/2014/main" id="{37890982-B9A5-7DB5-64A8-18C7C91DD737}"/>
              </a:ext>
            </a:extLst>
          </p:cNvPr>
          <p:cNvSpPr/>
          <p:nvPr/>
        </p:nvSpPr>
        <p:spPr>
          <a:xfrm>
            <a:off x="6485867" y="30878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B7A16842-F722-0F33-12F2-F700518BE8E6}"/>
              </a:ext>
            </a:extLst>
          </p:cNvPr>
          <p:cNvSpPr/>
          <p:nvPr/>
        </p:nvSpPr>
        <p:spPr>
          <a:xfrm>
            <a:off x="7500120" y="30878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02CA2C7F-DFB6-AEDF-FA69-D231E3CFFEF1}"/>
              </a:ext>
            </a:extLst>
          </p:cNvPr>
          <p:cNvSpPr/>
          <p:nvPr/>
        </p:nvSpPr>
        <p:spPr>
          <a:xfrm>
            <a:off x="8913937" y="30878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17">
            <a:extLst>
              <a:ext uri="{FF2B5EF4-FFF2-40B4-BE49-F238E27FC236}">
                <a16:creationId xmlns:a16="http://schemas.microsoft.com/office/drawing/2014/main" id="{A2E95BED-9186-5DC0-7B59-95E8011CCB31}"/>
              </a:ext>
            </a:extLst>
          </p:cNvPr>
          <p:cNvSpPr/>
          <p:nvPr/>
        </p:nvSpPr>
        <p:spPr>
          <a:xfrm>
            <a:off x="5588058" y="3157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18">
            <a:extLst>
              <a:ext uri="{FF2B5EF4-FFF2-40B4-BE49-F238E27FC236}">
                <a16:creationId xmlns:a16="http://schemas.microsoft.com/office/drawing/2014/main" id="{D646A5FA-9B39-EAA2-4BEA-56C3D55D2B86}"/>
              </a:ext>
            </a:extLst>
          </p:cNvPr>
          <p:cNvSpPr/>
          <p:nvPr/>
        </p:nvSpPr>
        <p:spPr>
          <a:xfrm>
            <a:off x="6485867" y="3157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19">
            <a:extLst>
              <a:ext uri="{FF2B5EF4-FFF2-40B4-BE49-F238E27FC236}">
                <a16:creationId xmlns:a16="http://schemas.microsoft.com/office/drawing/2014/main" id="{BAE9CB5F-3FAF-F42C-842B-9CF9616132C6}"/>
              </a:ext>
            </a:extLst>
          </p:cNvPr>
          <p:cNvSpPr/>
          <p:nvPr/>
        </p:nvSpPr>
        <p:spPr>
          <a:xfrm>
            <a:off x="7500120" y="3157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20">
            <a:extLst>
              <a:ext uri="{FF2B5EF4-FFF2-40B4-BE49-F238E27FC236}">
                <a16:creationId xmlns:a16="http://schemas.microsoft.com/office/drawing/2014/main" id="{FC99C25A-B6DF-9010-3E34-62E1DBDB4365}"/>
              </a:ext>
            </a:extLst>
          </p:cNvPr>
          <p:cNvSpPr/>
          <p:nvPr/>
        </p:nvSpPr>
        <p:spPr>
          <a:xfrm>
            <a:off x="8913937" y="31577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E95567-937F-A39C-59BD-8FEF358E4AE7}"/>
              </a:ext>
            </a:extLst>
          </p:cNvPr>
          <p:cNvGrpSpPr/>
          <p:nvPr/>
        </p:nvGrpSpPr>
        <p:grpSpPr>
          <a:xfrm>
            <a:off x="1734386" y="2155583"/>
            <a:ext cx="8472670" cy="1643417"/>
            <a:chOff x="1929692" y="4791748"/>
            <a:chExt cx="8472670" cy="1643417"/>
          </a:xfrm>
        </p:grpSpPr>
        <p:grpSp>
          <p:nvGrpSpPr>
            <p:cNvPr id="12" name="object 12">
              <a:extLst>
                <a:ext uri="{FF2B5EF4-FFF2-40B4-BE49-F238E27FC236}">
                  <a16:creationId xmlns:a16="http://schemas.microsoft.com/office/drawing/2014/main" id="{4DAAC48A-DDC6-1C6A-CC5F-772A7E332A06}"/>
                </a:ext>
              </a:extLst>
            </p:cNvPr>
            <p:cNvGrpSpPr/>
            <p:nvPr/>
          </p:nvGrpSpPr>
          <p:grpSpPr>
            <a:xfrm>
              <a:off x="2796438" y="5315885"/>
              <a:ext cx="1622425" cy="661670"/>
              <a:chOff x="1757347" y="5574601"/>
              <a:chExt cx="1622425" cy="661670"/>
            </a:xfrm>
          </p:grpSpPr>
          <p:sp>
            <p:nvSpPr>
              <p:cNvPr id="69" name="object 13">
                <a:extLst>
                  <a:ext uri="{FF2B5EF4-FFF2-40B4-BE49-F238E27FC236}">
                    <a16:creationId xmlns:a16="http://schemas.microsoft.com/office/drawing/2014/main" id="{DF0144EE-D280-16E5-81E3-022A83672580}"/>
                  </a:ext>
                </a:extLst>
              </p:cNvPr>
              <p:cNvSpPr/>
              <p:nvPr/>
            </p:nvSpPr>
            <p:spPr>
              <a:xfrm>
                <a:off x="1770063" y="5587316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69" h="636270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1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9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2" y="15606"/>
                    </a:lnTo>
                    <a:lnTo>
                      <a:pt x="173703" y="34583"/>
                    </a:lnTo>
                    <a:lnTo>
                      <a:pt x="131286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1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8"/>
                    </a:lnTo>
                    <a:lnTo>
                      <a:pt x="93111" y="542663"/>
                    </a:lnTo>
                    <a:lnTo>
                      <a:pt x="131286" y="575238"/>
                    </a:lnTo>
                    <a:lnTo>
                      <a:pt x="173703" y="601191"/>
                    </a:lnTo>
                    <a:lnTo>
                      <a:pt x="219512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9" y="575238"/>
                    </a:lnTo>
                    <a:lnTo>
                      <a:pt x="542663" y="542663"/>
                    </a:lnTo>
                    <a:lnTo>
                      <a:pt x="575238" y="504488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object 14">
                <a:extLst>
                  <a:ext uri="{FF2B5EF4-FFF2-40B4-BE49-F238E27FC236}">
                    <a16:creationId xmlns:a16="http://schemas.microsoft.com/office/drawing/2014/main" id="{5B5956A2-45CB-37A1-776A-D49AAC8C7BBF}"/>
                  </a:ext>
                </a:extLst>
              </p:cNvPr>
              <p:cNvSpPr/>
              <p:nvPr/>
            </p:nvSpPr>
            <p:spPr>
              <a:xfrm>
                <a:off x="2418563" y="5905204"/>
                <a:ext cx="9607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60754">
                    <a:moveTo>
                      <a:pt x="0" y="0"/>
                    </a:moveTo>
                    <a:lnTo>
                      <a:pt x="960608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object 15">
              <a:extLst>
                <a:ext uri="{FF2B5EF4-FFF2-40B4-BE49-F238E27FC236}">
                  <a16:creationId xmlns:a16="http://schemas.microsoft.com/office/drawing/2014/main" id="{421DAF34-5AE6-2E5A-9884-A792C5FBEAA2}"/>
                </a:ext>
              </a:extLst>
            </p:cNvPr>
            <p:cNvGrpSpPr/>
            <p:nvPr/>
          </p:nvGrpSpPr>
          <p:grpSpPr>
            <a:xfrm>
              <a:off x="4773172" y="4857825"/>
              <a:ext cx="4585335" cy="1577340"/>
              <a:chOff x="3734081" y="5116541"/>
              <a:chExt cx="4585335" cy="1577340"/>
            </a:xfrm>
          </p:grpSpPr>
          <p:sp>
            <p:nvSpPr>
              <p:cNvPr id="65" name="object 16">
                <a:extLst>
                  <a:ext uri="{FF2B5EF4-FFF2-40B4-BE49-F238E27FC236}">
                    <a16:creationId xmlns:a16="http://schemas.microsoft.com/office/drawing/2014/main" id="{60DCD7BA-5E7B-136B-B1E2-EF56E5BBB775}"/>
                  </a:ext>
                </a:extLst>
              </p:cNvPr>
              <p:cNvSpPr/>
              <p:nvPr/>
            </p:nvSpPr>
            <p:spPr>
              <a:xfrm>
                <a:off x="4720058" y="5587316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636270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1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9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2" y="15606"/>
                    </a:lnTo>
                    <a:lnTo>
                      <a:pt x="173703" y="34583"/>
                    </a:lnTo>
                    <a:lnTo>
                      <a:pt x="131286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1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8"/>
                    </a:lnTo>
                    <a:lnTo>
                      <a:pt x="93111" y="542663"/>
                    </a:lnTo>
                    <a:lnTo>
                      <a:pt x="131286" y="575238"/>
                    </a:lnTo>
                    <a:lnTo>
                      <a:pt x="173703" y="601191"/>
                    </a:lnTo>
                    <a:lnTo>
                      <a:pt x="219512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9" y="575238"/>
                    </a:lnTo>
                    <a:lnTo>
                      <a:pt x="542663" y="542663"/>
                    </a:lnTo>
                    <a:lnTo>
                      <a:pt x="575238" y="504488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FF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object 17">
                <a:extLst>
                  <a:ext uri="{FF2B5EF4-FFF2-40B4-BE49-F238E27FC236}">
                    <a16:creationId xmlns:a16="http://schemas.microsoft.com/office/drawing/2014/main" id="{368690C5-CDEF-9C58-F831-6F8779CC9EF0}"/>
                  </a:ext>
                </a:extLst>
              </p:cNvPr>
              <p:cNvSpPr/>
              <p:nvPr/>
            </p:nvSpPr>
            <p:spPr>
              <a:xfrm>
                <a:off x="3737573" y="5905204"/>
                <a:ext cx="8515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851535">
                    <a:moveTo>
                      <a:pt x="0" y="0"/>
                    </a:moveTo>
                    <a:lnTo>
                      <a:pt x="85107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7" name="object 18">
                <a:extLst>
                  <a:ext uri="{FF2B5EF4-FFF2-40B4-BE49-F238E27FC236}">
                    <a16:creationId xmlns:a16="http://schemas.microsoft.com/office/drawing/2014/main" id="{7B3F671C-9E49-932C-BE55-8CEB3DABCA36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85473" y="5868862"/>
                <a:ext cx="115887" cy="72682"/>
              </a:xfrm>
              <a:prstGeom prst="rect">
                <a:avLst/>
              </a:prstGeom>
            </p:spPr>
          </p:pic>
          <p:sp>
            <p:nvSpPr>
              <p:cNvPr id="68" name="object 19">
                <a:extLst>
                  <a:ext uri="{FF2B5EF4-FFF2-40B4-BE49-F238E27FC236}">
                    <a16:creationId xmlns:a16="http://schemas.microsoft.com/office/drawing/2014/main" id="{9706133D-F972-0708-C33B-71B05A2ABAC4}"/>
                  </a:ext>
                </a:extLst>
              </p:cNvPr>
              <p:cNvSpPr/>
              <p:nvPr/>
            </p:nvSpPr>
            <p:spPr>
              <a:xfrm>
                <a:off x="7670054" y="5129558"/>
                <a:ext cx="636270" cy="1551305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1551304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1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9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2" y="15606"/>
                    </a:lnTo>
                    <a:lnTo>
                      <a:pt x="173703" y="34583"/>
                    </a:lnTo>
                    <a:lnTo>
                      <a:pt x="131286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1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8"/>
                    </a:lnTo>
                    <a:lnTo>
                      <a:pt x="93111" y="542663"/>
                    </a:lnTo>
                    <a:lnTo>
                      <a:pt x="131286" y="575238"/>
                    </a:lnTo>
                    <a:lnTo>
                      <a:pt x="173703" y="601191"/>
                    </a:lnTo>
                    <a:lnTo>
                      <a:pt x="219512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9" y="575238"/>
                    </a:lnTo>
                    <a:lnTo>
                      <a:pt x="542663" y="542663"/>
                    </a:lnTo>
                    <a:lnTo>
                      <a:pt x="575238" y="504488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  <a:path w="636270" h="1551304">
                    <a:moveTo>
                      <a:pt x="635774" y="1233403"/>
                    </a:moveTo>
                    <a:lnTo>
                      <a:pt x="631814" y="1183373"/>
                    </a:lnTo>
                    <a:lnTo>
                      <a:pt x="620168" y="1135027"/>
                    </a:lnTo>
                    <a:lnTo>
                      <a:pt x="601191" y="1089219"/>
                    </a:lnTo>
                    <a:lnTo>
                      <a:pt x="575238" y="1046801"/>
                    </a:lnTo>
                    <a:lnTo>
                      <a:pt x="542663" y="1008627"/>
                    </a:lnTo>
                    <a:lnTo>
                      <a:pt x="504489" y="976052"/>
                    </a:lnTo>
                    <a:lnTo>
                      <a:pt x="462071" y="950099"/>
                    </a:lnTo>
                    <a:lnTo>
                      <a:pt x="416262" y="931122"/>
                    </a:lnTo>
                    <a:lnTo>
                      <a:pt x="367917" y="919476"/>
                    </a:lnTo>
                    <a:lnTo>
                      <a:pt x="317887" y="915515"/>
                    </a:lnTo>
                    <a:lnTo>
                      <a:pt x="267857" y="919476"/>
                    </a:lnTo>
                    <a:lnTo>
                      <a:pt x="219512" y="931122"/>
                    </a:lnTo>
                    <a:lnTo>
                      <a:pt x="173703" y="950099"/>
                    </a:lnTo>
                    <a:lnTo>
                      <a:pt x="131286" y="976052"/>
                    </a:lnTo>
                    <a:lnTo>
                      <a:pt x="93111" y="1008627"/>
                    </a:lnTo>
                    <a:lnTo>
                      <a:pt x="60536" y="1046801"/>
                    </a:lnTo>
                    <a:lnTo>
                      <a:pt x="34583" y="1089219"/>
                    </a:lnTo>
                    <a:lnTo>
                      <a:pt x="15606" y="1135027"/>
                    </a:lnTo>
                    <a:lnTo>
                      <a:pt x="3960" y="1183373"/>
                    </a:lnTo>
                    <a:lnTo>
                      <a:pt x="0" y="1233403"/>
                    </a:lnTo>
                    <a:lnTo>
                      <a:pt x="3960" y="1283433"/>
                    </a:lnTo>
                    <a:lnTo>
                      <a:pt x="15606" y="1331778"/>
                    </a:lnTo>
                    <a:lnTo>
                      <a:pt x="34583" y="1377587"/>
                    </a:lnTo>
                    <a:lnTo>
                      <a:pt x="60536" y="1420004"/>
                    </a:lnTo>
                    <a:lnTo>
                      <a:pt x="93111" y="1458179"/>
                    </a:lnTo>
                    <a:lnTo>
                      <a:pt x="131286" y="1490754"/>
                    </a:lnTo>
                    <a:lnTo>
                      <a:pt x="173703" y="1516707"/>
                    </a:lnTo>
                    <a:lnTo>
                      <a:pt x="219512" y="1535684"/>
                    </a:lnTo>
                    <a:lnTo>
                      <a:pt x="267857" y="1547330"/>
                    </a:lnTo>
                    <a:lnTo>
                      <a:pt x="317887" y="1551290"/>
                    </a:lnTo>
                    <a:lnTo>
                      <a:pt x="367917" y="1547330"/>
                    </a:lnTo>
                    <a:lnTo>
                      <a:pt x="416262" y="1535684"/>
                    </a:lnTo>
                    <a:lnTo>
                      <a:pt x="462071" y="1516707"/>
                    </a:lnTo>
                    <a:lnTo>
                      <a:pt x="504489" y="1490754"/>
                    </a:lnTo>
                    <a:lnTo>
                      <a:pt x="542663" y="1458179"/>
                    </a:lnTo>
                    <a:lnTo>
                      <a:pt x="575238" y="1420004"/>
                    </a:lnTo>
                    <a:lnTo>
                      <a:pt x="601191" y="1377587"/>
                    </a:lnTo>
                    <a:lnTo>
                      <a:pt x="620168" y="1331778"/>
                    </a:lnTo>
                    <a:lnTo>
                      <a:pt x="631814" y="1283433"/>
                    </a:lnTo>
                    <a:lnTo>
                      <a:pt x="635774" y="1233403"/>
                    </a:lnTo>
                    <a:close/>
                  </a:path>
                </a:pathLst>
              </a:custGeom>
              <a:ln w="25430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95540DF0-C363-1C5C-AE85-DE7E749C9C74}"/>
                </a:ext>
              </a:extLst>
            </p:cNvPr>
            <p:cNvSpPr txBox="1"/>
            <p:nvPr/>
          </p:nvSpPr>
          <p:spPr>
            <a:xfrm>
              <a:off x="4405562" y="5503460"/>
              <a:ext cx="38417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i="1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1500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1500" i="1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1500" spc="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object 21">
              <a:extLst>
                <a:ext uri="{FF2B5EF4-FFF2-40B4-BE49-F238E27FC236}">
                  <a16:creationId xmlns:a16="http://schemas.microsoft.com/office/drawing/2014/main" id="{2AE6F4FF-3528-B67F-0419-6CF9A83BA283}"/>
                </a:ext>
              </a:extLst>
            </p:cNvPr>
            <p:cNvGrpSpPr/>
            <p:nvPr/>
          </p:nvGrpSpPr>
          <p:grpSpPr>
            <a:xfrm>
              <a:off x="6387683" y="5224232"/>
              <a:ext cx="2290445" cy="377190"/>
              <a:chOff x="5348592" y="5482948"/>
              <a:chExt cx="2290445" cy="377190"/>
            </a:xfrm>
          </p:grpSpPr>
          <p:sp>
            <p:nvSpPr>
              <p:cNvPr id="62" name="object 22">
                <a:extLst>
                  <a:ext uri="{FF2B5EF4-FFF2-40B4-BE49-F238E27FC236}">
                    <a16:creationId xmlns:a16="http://schemas.microsoft.com/office/drawing/2014/main" id="{2B4794B2-0E04-4B9C-6820-1B82A05A9CB3}"/>
                  </a:ext>
                </a:extLst>
              </p:cNvPr>
              <p:cNvSpPr/>
              <p:nvPr/>
            </p:nvSpPr>
            <p:spPr>
              <a:xfrm>
                <a:off x="5352084" y="5518895"/>
                <a:ext cx="2175510" cy="337820"/>
              </a:xfrm>
              <a:custGeom>
                <a:avLst/>
                <a:gdLst/>
                <a:ahLst/>
                <a:cxnLst/>
                <a:rect l="l" t="t" r="r" b="b"/>
                <a:pathLst>
                  <a:path w="2175509" h="337820">
                    <a:moveTo>
                      <a:pt x="0" y="337562"/>
                    </a:moveTo>
                    <a:lnTo>
                      <a:pt x="2175416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3" name="object 23">
                <a:extLst>
                  <a:ext uri="{FF2B5EF4-FFF2-40B4-BE49-F238E27FC236}">
                    <a16:creationId xmlns:a16="http://schemas.microsoft.com/office/drawing/2014/main" id="{D070C828-4EE2-3C92-BA04-FB9487F1D5E2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19245" y="5482948"/>
                <a:ext cx="119664" cy="71891"/>
              </a:xfrm>
              <a:prstGeom prst="rect">
                <a:avLst/>
              </a:prstGeom>
            </p:spPr>
          </p:pic>
          <p:sp>
            <p:nvSpPr>
              <p:cNvPr id="64" name="object 24">
                <a:extLst>
                  <a:ext uri="{FF2B5EF4-FFF2-40B4-BE49-F238E27FC236}">
                    <a16:creationId xmlns:a16="http://schemas.microsoft.com/office/drawing/2014/main" id="{53803ADD-788B-B088-A3B4-F994DD4E0C85}"/>
                  </a:ext>
                </a:extLst>
              </p:cNvPr>
              <p:cNvSpPr/>
              <p:nvPr/>
            </p:nvSpPr>
            <p:spPr>
              <a:xfrm>
                <a:off x="5965675" y="5532902"/>
                <a:ext cx="1056640" cy="276860"/>
              </a:xfrm>
              <a:custGeom>
                <a:avLst/>
                <a:gdLst/>
                <a:ahLst/>
                <a:cxnLst/>
                <a:rect l="l" t="t" r="r" b="b"/>
                <a:pathLst>
                  <a:path w="1056640" h="276860">
                    <a:moveTo>
                      <a:pt x="1056465" y="0"/>
                    </a:moveTo>
                    <a:lnTo>
                      <a:pt x="0" y="0"/>
                    </a:lnTo>
                    <a:lnTo>
                      <a:pt x="0" y="276780"/>
                    </a:lnTo>
                    <a:lnTo>
                      <a:pt x="1056465" y="276780"/>
                    </a:lnTo>
                    <a:lnTo>
                      <a:pt x="1056465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bject 25">
                  <a:extLst>
                    <a:ext uri="{FF2B5EF4-FFF2-40B4-BE49-F238E27FC236}">
                      <a16:creationId xmlns:a16="http://schemas.microsoft.com/office/drawing/2014/main" id="{79F0B9D6-B634-D58B-C79B-B412A39AFEFE}"/>
                    </a:ext>
                  </a:extLst>
                </p:cNvPr>
                <p:cNvSpPr txBox="1"/>
                <p:nvPr/>
              </p:nvSpPr>
              <p:spPr>
                <a:xfrm>
                  <a:off x="6966666" y="5269548"/>
                  <a:ext cx="1132840" cy="255968"/>
                </a:xfrm>
                <a:prstGeom prst="rect">
                  <a:avLst/>
                </a:prstGeom>
              </p:spPr>
              <p:txBody>
                <a:bodyPr vert="horz" wrap="square" lIns="0" tIns="1524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20"/>
                    </a:spcBef>
                  </a:pPr>
                  <a:r>
                    <a:rPr sz="15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sz="1500" i="1" spc="-114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sz="1500" spc="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sz="1500" i="1" spc="1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s,</a:t>
                  </a:r>
                  <a:r>
                    <a:rPr sz="1500" i="1" spc="-6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sz="1500" i="1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sz="1500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sz="1500" i="1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</a:t>
                  </a:r>
                  <a:r>
                    <a:rPr sz="1500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r>
                    <a:rPr sz="1500" i="1" spc="7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</a:t>
                  </a:r>
                  <a:r>
                    <a:rPr sz="1500" i="1" spc="-65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11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11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sz="1500" spc="3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endParaRPr sz="15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object 25">
                  <a:extLst>
                    <a:ext uri="{FF2B5EF4-FFF2-40B4-BE49-F238E27FC236}">
                      <a16:creationId xmlns:a16="http://schemas.microsoft.com/office/drawing/2014/main" id="{79F0B9D6-B634-D58B-C79B-B412A39AF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666" y="5269548"/>
                  <a:ext cx="1132840" cy="255968"/>
                </a:xfrm>
                <a:prstGeom prst="rect">
                  <a:avLst/>
                </a:prstGeom>
                <a:blipFill>
                  <a:blip r:embed="rId6"/>
                  <a:stretch>
                    <a:fillRect l="-6667" t="-14286" r="-3333" b="-38095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object 26">
              <a:extLst>
                <a:ext uri="{FF2B5EF4-FFF2-40B4-BE49-F238E27FC236}">
                  <a16:creationId xmlns:a16="http://schemas.microsoft.com/office/drawing/2014/main" id="{DCC11DA1-9A86-FCF0-8813-037CC8FC7FE2}"/>
                </a:ext>
              </a:extLst>
            </p:cNvPr>
            <p:cNvGrpSpPr/>
            <p:nvPr/>
          </p:nvGrpSpPr>
          <p:grpSpPr>
            <a:xfrm>
              <a:off x="6387996" y="5692055"/>
              <a:ext cx="2290445" cy="377190"/>
              <a:chOff x="5348905" y="5950771"/>
              <a:chExt cx="2290445" cy="377190"/>
            </a:xfrm>
          </p:grpSpPr>
          <p:sp>
            <p:nvSpPr>
              <p:cNvPr id="58" name="object 27">
                <a:extLst>
                  <a:ext uri="{FF2B5EF4-FFF2-40B4-BE49-F238E27FC236}">
                    <a16:creationId xmlns:a16="http://schemas.microsoft.com/office/drawing/2014/main" id="{E3E061DA-B9DE-8D19-78C3-1E4CEF1FE173}"/>
                  </a:ext>
                </a:extLst>
              </p:cNvPr>
              <p:cNvSpPr/>
              <p:nvPr/>
            </p:nvSpPr>
            <p:spPr>
              <a:xfrm>
                <a:off x="5352084" y="5953950"/>
                <a:ext cx="2175510" cy="337820"/>
              </a:xfrm>
              <a:custGeom>
                <a:avLst/>
                <a:gdLst/>
                <a:ahLst/>
                <a:cxnLst/>
                <a:rect l="l" t="t" r="r" b="b"/>
                <a:pathLst>
                  <a:path w="2175509" h="337820">
                    <a:moveTo>
                      <a:pt x="0" y="0"/>
                    </a:moveTo>
                    <a:lnTo>
                      <a:pt x="2175416" y="337562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9" name="object 28">
                <a:extLst>
                  <a:ext uri="{FF2B5EF4-FFF2-40B4-BE49-F238E27FC236}">
                    <a16:creationId xmlns:a16="http://schemas.microsoft.com/office/drawing/2014/main" id="{47CB6405-C085-4C08-9067-F57A30845C63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19245" y="6255569"/>
                <a:ext cx="119664" cy="71890"/>
              </a:xfrm>
              <a:prstGeom prst="rect">
                <a:avLst/>
              </a:prstGeom>
            </p:spPr>
          </p:pic>
          <p:sp>
            <p:nvSpPr>
              <p:cNvPr id="60" name="object 29">
                <a:extLst>
                  <a:ext uri="{FF2B5EF4-FFF2-40B4-BE49-F238E27FC236}">
                    <a16:creationId xmlns:a16="http://schemas.microsoft.com/office/drawing/2014/main" id="{F5627CD6-A257-9E1B-F64B-C0B7A5B7B644}"/>
                  </a:ext>
                </a:extLst>
              </p:cNvPr>
              <p:cNvSpPr/>
              <p:nvPr/>
            </p:nvSpPr>
            <p:spPr>
              <a:xfrm>
                <a:off x="6417614" y="6137208"/>
                <a:ext cx="153035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153034" h="381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3814"/>
                    </a:lnTo>
                    <a:lnTo>
                      <a:pt x="152587" y="3814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object 30">
                <a:extLst>
                  <a:ext uri="{FF2B5EF4-FFF2-40B4-BE49-F238E27FC236}">
                    <a16:creationId xmlns:a16="http://schemas.microsoft.com/office/drawing/2014/main" id="{60BAC565-CA03-742B-549D-792CFB1973C4}"/>
                  </a:ext>
                </a:extLst>
              </p:cNvPr>
              <p:cNvSpPr/>
              <p:nvPr/>
            </p:nvSpPr>
            <p:spPr>
              <a:xfrm>
                <a:off x="6493907" y="6139115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object 31">
                  <a:extLst>
                    <a:ext uri="{FF2B5EF4-FFF2-40B4-BE49-F238E27FC236}">
                      <a16:creationId xmlns:a16="http://schemas.microsoft.com/office/drawing/2014/main" id="{C7C33522-4235-C4D0-0E3C-9934E5EFD720}"/>
                    </a:ext>
                  </a:extLst>
                </p:cNvPr>
                <p:cNvSpPr txBox="1"/>
                <p:nvPr/>
              </p:nvSpPr>
              <p:spPr>
                <a:xfrm>
                  <a:off x="8893392" y="5028676"/>
                  <a:ext cx="234315" cy="293029"/>
                </a:xfrm>
                <a:prstGeom prst="rect">
                  <a:avLst/>
                </a:prstGeom>
              </p:spPr>
              <p:txBody>
                <a:bodyPr vert="horz" wrap="square" lIns="0" tIns="15875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25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object 31">
                  <a:extLst>
                    <a:ext uri="{FF2B5EF4-FFF2-40B4-BE49-F238E27FC236}">
                      <a16:creationId xmlns:a16="http://schemas.microsoft.com/office/drawing/2014/main" id="{C7C33522-4235-C4D0-0E3C-9934E5EFD7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3392" y="5028676"/>
                  <a:ext cx="234315" cy="293029"/>
                </a:xfrm>
                <a:prstGeom prst="rect">
                  <a:avLst/>
                </a:prstGeom>
                <a:blipFill>
                  <a:blip r:embed="rId8"/>
                  <a:stretch>
                    <a:fillRect l="-15000" r="-15000" b="-4167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bject 32">
              <a:extLst>
                <a:ext uri="{FF2B5EF4-FFF2-40B4-BE49-F238E27FC236}">
                  <a16:creationId xmlns:a16="http://schemas.microsoft.com/office/drawing/2014/main" id="{84E75B46-8507-34A1-3CB2-D6BBD290BCD9}"/>
                </a:ext>
              </a:extLst>
            </p:cNvPr>
            <p:cNvSpPr txBox="1"/>
            <p:nvPr/>
          </p:nvSpPr>
          <p:spPr>
            <a:xfrm>
              <a:off x="5841387" y="5525180"/>
              <a:ext cx="471170" cy="207749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250" i="1" spc="10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s,</a:t>
              </a:r>
              <a:r>
                <a:rPr sz="1250" i="1" spc="-6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250" i="1" spc="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1250" spc="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1250" i="1" spc="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1250" spc="3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sz="12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bject 33">
              <a:extLst>
                <a:ext uri="{FF2B5EF4-FFF2-40B4-BE49-F238E27FC236}">
                  <a16:creationId xmlns:a16="http://schemas.microsoft.com/office/drawing/2014/main" id="{9CB68A07-7E24-D589-289A-7C201BB709D6}"/>
                </a:ext>
              </a:extLst>
            </p:cNvPr>
            <p:cNvSpPr txBox="1"/>
            <p:nvPr/>
          </p:nvSpPr>
          <p:spPr>
            <a:xfrm>
              <a:off x="3061437" y="5481739"/>
              <a:ext cx="131445" cy="2965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750" i="1" spc="16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sz="17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object 34">
              <a:extLst>
                <a:ext uri="{FF2B5EF4-FFF2-40B4-BE49-F238E27FC236}">
                  <a16:creationId xmlns:a16="http://schemas.microsoft.com/office/drawing/2014/main" id="{5180B91C-AB60-E0D4-84C2-7B097443DD7C}"/>
                </a:ext>
              </a:extLst>
            </p:cNvPr>
            <p:cNvSpPr txBox="1"/>
            <p:nvPr/>
          </p:nvSpPr>
          <p:spPr>
            <a:xfrm>
              <a:off x="1929692" y="5416576"/>
              <a:ext cx="841375" cy="41275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i="1" spc="7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sz="2625" i="1" spc="112" baseline="-12698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2625" i="1" spc="-502" baseline="-12698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9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2500" i="1" spc="9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2500" spc="9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bject 35">
                  <a:extLst>
                    <a:ext uri="{FF2B5EF4-FFF2-40B4-BE49-F238E27FC236}">
                      <a16:creationId xmlns:a16="http://schemas.microsoft.com/office/drawing/2014/main" id="{7984FFB0-ABBF-26EB-2BE9-47453EDAB2C3}"/>
                    </a:ext>
                  </a:extLst>
                </p:cNvPr>
                <p:cNvSpPr txBox="1"/>
                <p:nvPr/>
              </p:nvSpPr>
              <p:spPr>
                <a:xfrm>
                  <a:off x="9411410" y="4978761"/>
                  <a:ext cx="990952" cy="325730"/>
                </a:xfrm>
                <a:prstGeom prst="rect">
                  <a:avLst/>
                </a:prstGeom>
              </p:spPr>
              <p:txBody>
                <a:bodyPr vert="horz" wrap="square" lIns="0" tIns="17780" rIns="0" bIns="0" rtlCol="0">
                  <a:spAutoFit/>
                </a:bodyPr>
                <a:lstStyle/>
                <a:p>
                  <a:pPr marL="38100">
                    <a:lnSpc>
                      <a:spcPct val="100000"/>
                    </a:lnSpc>
                    <a:spcBef>
                      <a:spcPts val="140"/>
                    </a:spcBef>
                  </a:pPr>
                  <a:r>
                    <a:rPr sz="2000" spc="65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sz="2000" spc="65" baseline="-25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π</a:t>
                  </a:r>
                  <a:r>
                    <a:rPr sz="2000" spc="65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GB" sz="2000" i="1" spc="65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GB" sz="2000" spc="65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GB" sz="2000" spc="65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sz="2000" spc="65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8" name="object 35">
                  <a:extLst>
                    <a:ext uri="{FF2B5EF4-FFF2-40B4-BE49-F238E27FC236}">
                      <a16:creationId xmlns:a16="http://schemas.microsoft.com/office/drawing/2014/main" id="{7984FFB0-ABBF-26EB-2BE9-47453EDAB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1410" y="4978761"/>
                  <a:ext cx="990952" cy="325730"/>
                </a:xfrm>
                <a:prstGeom prst="rect">
                  <a:avLst/>
                </a:prstGeom>
                <a:blipFill>
                  <a:blip r:embed="rId9"/>
                  <a:stretch>
                    <a:fillRect l="-11392" t="-18519" b="-44444"/>
                  </a:stretch>
                </a:blipFill>
              </p:spPr>
              <p:txBody>
                <a:bodyPr/>
                <a:lstStyle/>
                <a:p>
                  <a:r>
                    <a:rPr lang="en-S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object 36">
              <a:extLst>
                <a:ext uri="{FF2B5EF4-FFF2-40B4-BE49-F238E27FC236}">
                  <a16:creationId xmlns:a16="http://schemas.microsoft.com/office/drawing/2014/main" id="{6E1C6641-E92E-262D-9BB4-6251E9C0AAE7}"/>
                </a:ext>
              </a:extLst>
            </p:cNvPr>
            <p:cNvSpPr txBox="1"/>
            <p:nvPr/>
          </p:nvSpPr>
          <p:spPr>
            <a:xfrm>
              <a:off x="5252670" y="4791748"/>
              <a:ext cx="1649095" cy="41275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spc="2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sz="2625" spc="427" baseline="-12698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2625" i="1" spc="-509" baseline="-12698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spc="1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2500" i="1" spc="1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s,</a:t>
              </a:r>
              <a:r>
                <a:rPr sz="2500" i="1" spc="-114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2500" i="1" spc="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π</a:t>
              </a:r>
              <a:r>
                <a:rPr sz="2500" spc="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2500" i="1" spc="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sz="2500" spc="8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))</a:t>
              </a:r>
              <a:endParaRPr sz="2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02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E676771-31B6-D39B-9B77-3E224574F0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231005" y="20909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9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9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9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None/>
            </a:pPr>
            <a:r>
              <a:rPr lang="en-US" sz="3200" dirty="0">
                <a:ea typeface="ＭＳ Ｐゴシック" pitchFamily="34" charset="-128"/>
              </a:rPr>
              <a:t>Non-Deterministic Search</a:t>
            </a:r>
            <a:endParaRPr lang="en-US" alt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E19F84C-5B19-27A3-6E4E-501891CF1286}"/>
              </a:ext>
            </a:extLst>
          </p:cNvPr>
          <p:cNvSpPr txBox="1">
            <a:spLocks/>
          </p:cNvSpPr>
          <p:nvPr/>
        </p:nvSpPr>
        <p:spPr>
          <a:xfrm>
            <a:off x="1468321" y="5953535"/>
            <a:ext cx="5814060" cy="60642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GB" spc="-145" dirty="0"/>
              <a:t>Uncertainty </a:t>
            </a:r>
            <a:r>
              <a:rPr lang="en-GB" dirty="0"/>
              <a:t>in</a:t>
            </a:r>
            <a:r>
              <a:rPr lang="en-GB" spc="-150" dirty="0"/>
              <a:t> </a:t>
            </a:r>
            <a:r>
              <a:rPr lang="en-GB" spc="-125" dirty="0"/>
              <a:t>the</a:t>
            </a:r>
            <a:r>
              <a:rPr lang="en-GB" spc="-130" dirty="0"/>
              <a:t> </a:t>
            </a:r>
            <a:r>
              <a:rPr lang="en-GB" spc="-195" dirty="0"/>
              <a:t>real</a:t>
            </a:r>
            <a:r>
              <a:rPr lang="en-GB" spc="-90" dirty="0"/>
              <a:t> </a:t>
            </a:r>
            <a:r>
              <a:rPr lang="en-GB" spc="-160" dirty="0"/>
              <a:t>world</a:t>
            </a:r>
          </a:p>
        </p:txBody>
      </p:sp>
      <p:sp>
        <p:nvSpPr>
          <p:cNvPr id="45" name="object 3">
            <a:extLst>
              <a:ext uri="{FF2B5EF4-FFF2-40B4-BE49-F238E27FC236}">
                <a16:creationId xmlns:a16="http://schemas.microsoft.com/office/drawing/2014/main" id="{C4586B8B-8F65-C467-5674-1C238B0AEE32}"/>
              </a:ext>
            </a:extLst>
          </p:cNvPr>
          <p:cNvSpPr txBox="1"/>
          <p:nvPr/>
        </p:nvSpPr>
        <p:spPr>
          <a:xfrm>
            <a:off x="1611901" y="2193373"/>
            <a:ext cx="223329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75" dirty="0">
                <a:latin typeface="Trebuchet MS"/>
                <a:cs typeface="Trebuchet MS"/>
              </a:rPr>
              <a:t>state</a:t>
            </a:r>
            <a:r>
              <a:rPr sz="2500" spc="-55" dirty="0">
                <a:latin typeface="Trebuchet MS"/>
                <a:cs typeface="Trebuchet MS"/>
              </a:rPr>
              <a:t> </a:t>
            </a:r>
            <a:r>
              <a:rPr sz="2500" i="1" dirty="0">
                <a:latin typeface="Trebuchet MS"/>
                <a:cs typeface="Trebuchet MS"/>
              </a:rPr>
              <a:t>s</a:t>
            </a:r>
            <a:r>
              <a:rPr sz="2500" dirty="0">
                <a:latin typeface="Trebuchet MS"/>
                <a:cs typeface="Trebuchet MS"/>
              </a:rPr>
              <a:t>,</a:t>
            </a:r>
            <a:r>
              <a:rPr sz="2500" spc="-50" dirty="0">
                <a:latin typeface="Trebuchet MS"/>
                <a:cs typeface="Trebuchet MS"/>
              </a:rPr>
              <a:t> </a:t>
            </a:r>
            <a:r>
              <a:rPr sz="2500" spc="-65" dirty="0">
                <a:latin typeface="Trebuchet MS"/>
                <a:cs typeface="Trebuchet MS"/>
              </a:rPr>
              <a:t>action</a:t>
            </a:r>
            <a:r>
              <a:rPr sz="2500" spc="-45" dirty="0">
                <a:latin typeface="Trebuchet MS"/>
                <a:cs typeface="Trebuchet MS"/>
              </a:rPr>
              <a:t> </a:t>
            </a:r>
            <a:r>
              <a:rPr sz="2500" i="1" spc="-50" dirty="0">
                <a:latin typeface="Trebuchet MS"/>
                <a:cs typeface="Trebuchet MS"/>
              </a:rPr>
              <a:t>a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48" name="object 4">
            <a:extLst>
              <a:ext uri="{FF2B5EF4-FFF2-40B4-BE49-F238E27FC236}">
                <a16:creationId xmlns:a16="http://schemas.microsoft.com/office/drawing/2014/main" id="{6C3AE099-E7CB-DF0A-0562-49A3BC17A91B}"/>
              </a:ext>
            </a:extLst>
          </p:cNvPr>
          <p:cNvSpPr txBox="1"/>
          <p:nvPr/>
        </p:nvSpPr>
        <p:spPr>
          <a:xfrm>
            <a:off x="5091432" y="2193373"/>
            <a:ext cx="113347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b="1" spc="-25" dirty="0">
                <a:solidFill>
                  <a:srgbClr val="FF0000"/>
                </a:solidFill>
                <a:latin typeface="Trebuchet MS"/>
                <a:cs typeface="Trebuchet MS"/>
              </a:rPr>
              <a:t>random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49" name="object 5">
            <a:extLst>
              <a:ext uri="{FF2B5EF4-FFF2-40B4-BE49-F238E27FC236}">
                <a16:creationId xmlns:a16="http://schemas.microsoft.com/office/drawing/2014/main" id="{8503445E-1A3E-77C5-C58E-672658C6CC7C}"/>
              </a:ext>
            </a:extLst>
          </p:cNvPr>
          <p:cNvSpPr txBox="1"/>
          <p:nvPr/>
        </p:nvSpPr>
        <p:spPr>
          <a:xfrm>
            <a:off x="7445590" y="1326950"/>
            <a:ext cx="106426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500" spc="-75" dirty="0">
                <a:latin typeface="Trebuchet MS"/>
                <a:cs typeface="Trebuchet MS"/>
              </a:rPr>
              <a:t>state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i="1" spc="-25" dirty="0">
                <a:latin typeface="Trebuchet MS"/>
                <a:cs typeface="Trebuchet MS"/>
              </a:rPr>
              <a:t>s</a:t>
            </a:r>
            <a:r>
              <a:rPr lang="en-GB" sz="2625" i="1" spc="-37" baseline="28571" dirty="0">
                <a:latin typeface="Meiryo"/>
                <a:cs typeface="Trebuchet MS"/>
              </a:rPr>
              <a:t>'</a:t>
            </a:r>
            <a:endParaRPr sz="2625" baseline="28571" dirty="0">
              <a:latin typeface="Meiryo"/>
              <a:cs typeface="Meiryo"/>
            </a:endParaRPr>
          </a:p>
        </p:txBody>
      </p:sp>
      <p:sp>
        <p:nvSpPr>
          <p:cNvPr id="50" name="object 6">
            <a:extLst>
              <a:ext uri="{FF2B5EF4-FFF2-40B4-BE49-F238E27FC236}">
                <a16:creationId xmlns:a16="http://schemas.microsoft.com/office/drawing/2014/main" id="{66470BA9-A9C3-5E08-9BFD-7C839F7DE5AD}"/>
              </a:ext>
            </a:extLst>
          </p:cNvPr>
          <p:cNvSpPr txBox="1"/>
          <p:nvPr/>
        </p:nvSpPr>
        <p:spPr>
          <a:xfrm>
            <a:off x="8384399" y="1503724"/>
            <a:ext cx="154305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spc="90" dirty="0">
                <a:latin typeface="Trebuchet MS"/>
                <a:cs typeface="Trebuchet MS"/>
              </a:rPr>
              <a:t>1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51" name="object 7">
            <a:extLst>
              <a:ext uri="{FF2B5EF4-FFF2-40B4-BE49-F238E27FC236}">
                <a16:creationId xmlns:a16="http://schemas.microsoft.com/office/drawing/2014/main" id="{6BC7A5A3-4C6A-0B2A-4A79-853ECAEABDE0}"/>
              </a:ext>
            </a:extLst>
          </p:cNvPr>
          <p:cNvSpPr txBox="1"/>
          <p:nvPr/>
        </p:nvSpPr>
        <p:spPr>
          <a:xfrm>
            <a:off x="7445590" y="3059795"/>
            <a:ext cx="106426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500" spc="-75" dirty="0">
                <a:latin typeface="Trebuchet MS"/>
                <a:cs typeface="Trebuchet MS"/>
              </a:rPr>
              <a:t>state</a:t>
            </a:r>
            <a:r>
              <a:rPr sz="2500" spc="-105" dirty="0">
                <a:latin typeface="Trebuchet MS"/>
                <a:cs typeface="Trebuchet MS"/>
              </a:rPr>
              <a:t> </a:t>
            </a:r>
            <a:r>
              <a:rPr sz="2500" i="1" spc="-25" dirty="0">
                <a:latin typeface="Trebuchet MS"/>
                <a:cs typeface="Trebuchet MS"/>
              </a:rPr>
              <a:t>s</a:t>
            </a:r>
            <a:r>
              <a:rPr lang="en-GB" sz="2625" i="1" spc="-37" baseline="28571" dirty="0">
                <a:latin typeface="Meiryo"/>
                <a:cs typeface="Trebuchet MS"/>
              </a:rPr>
              <a:t>'</a:t>
            </a:r>
            <a:endParaRPr sz="2625" baseline="28571" dirty="0">
              <a:latin typeface="Meiryo"/>
              <a:cs typeface="Meiryo"/>
            </a:endParaRPr>
          </a:p>
        </p:txBody>
      </p:sp>
      <p:sp>
        <p:nvSpPr>
          <p:cNvPr id="53" name="object 8">
            <a:extLst>
              <a:ext uri="{FF2B5EF4-FFF2-40B4-BE49-F238E27FC236}">
                <a16:creationId xmlns:a16="http://schemas.microsoft.com/office/drawing/2014/main" id="{4CE11F65-BFD7-188D-90EE-750B910EB892}"/>
              </a:ext>
            </a:extLst>
          </p:cNvPr>
          <p:cNvSpPr txBox="1"/>
          <p:nvPr/>
        </p:nvSpPr>
        <p:spPr>
          <a:xfrm>
            <a:off x="8384399" y="3236570"/>
            <a:ext cx="154305" cy="2965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50" spc="90" dirty="0">
                <a:latin typeface="Trebuchet MS"/>
                <a:cs typeface="Trebuchet MS"/>
              </a:rPr>
              <a:t>2</a:t>
            </a:r>
            <a:endParaRPr sz="1750" dirty="0">
              <a:latin typeface="Trebuchet MS"/>
              <a:cs typeface="Trebuchet MS"/>
            </a:endParaRPr>
          </a:p>
        </p:txBody>
      </p:sp>
      <p:grpSp>
        <p:nvGrpSpPr>
          <p:cNvPr id="54" name="object 9">
            <a:extLst>
              <a:ext uri="{FF2B5EF4-FFF2-40B4-BE49-F238E27FC236}">
                <a16:creationId xmlns:a16="http://schemas.microsoft.com/office/drawing/2014/main" id="{46DEF0E3-1978-0697-6020-BE4104BD58A0}"/>
              </a:ext>
            </a:extLst>
          </p:cNvPr>
          <p:cNvGrpSpPr/>
          <p:nvPr/>
        </p:nvGrpSpPr>
        <p:grpSpPr>
          <a:xfrm>
            <a:off x="3927949" y="1547034"/>
            <a:ext cx="3354704" cy="1752600"/>
            <a:chOff x="3927949" y="1547034"/>
            <a:chExt cx="3354704" cy="1752600"/>
          </a:xfrm>
        </p:grpSpPr>
        <p:sp>
          <p:nvSpPr>
            <p:cNvPr id="55" name="object 10">
              <a:extLst>
                <a:ext uri="{FF2B5EF4-FFF2-40B4-BE49-F238E27FC236}">
                  <a16:creationId xmlns:a16="http://schemas.microsoft.com/office/drawing/2014/main" id="{D7D07A3F-7BA3-2F22-2C6E-03C2B8647028}"/>
                </a:ext>
              </a:extLst>
            </p:cNvPr>
            <p:cNvSpPr/>
            <p:nvPr/>
          </p:nvSpPr>
          <p:spPr>
            <a:xfrm>
              <a:off x="3959738" y="1610961"/>
              <a:ext cx="3185160" cy="812800"/>
            </a:xfrm>
            <a:custGeom>
              <a:avLst/>
              <a:gdLst/>
              <a:ahLst/>
              <a:cxnLst/>
              <a:rect l="l" t="t" r="r" b="b"/>
              <a:pathLst>
                <a:path w="3185159" h="812800">
                  <a:moveTo>
                    <a:pt x="0" y="812323"/>
                  </a:moveTo>
                  <a:lnTo>
                    <a:pt x="3184701" y="0"/>
                  </a:lnTo>
                </a:path>
              </a:pathLst>
            </a:custGeom>
            <a:ln w="635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11">
              <a:extLst>
                <a:ext uri="{FF2B5EF4-FFF2-40B4-BE49-F238E27FC236}">
                  <a16:creationId xmlns:a16="http://schemas.microsoft.com/office/drawing/2014/main" id="{682B731B-10BD-5C10-27E3-DBF1B053858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4492" y="1547034"/>
              <a:ext cx="177889" cy="127835"/>
            </a:xfrm>
            <a:prstGeom prst="rect">
              <a:avLst/>
            </a:prstGeom>
          </p:spPr>
        </p:pic>
        <p:sp>
          <p:nvSpPr>
            <p:cNvPr id="57" name="object 12">
              <a:extLst>
                <a:ext uri="{FF2B5EF4-FFF2-40B4-BE49-F238E27FC236}">
                  <a16:creationId xmlns:a16="http://schemas.microsoft.com/office/drawing/2014/main" id="{ED572925-1835-03CC-4468-CB1DA6F018D4}"/>
                </a:ext>
              </a:extLst>
            </p:cNvPr>
            <p:cNvSpPr/>
            <p:nvPr/>
          </p:nvSpPr>
          <p:spPr>
            <a:xfrm>
              <a:off x="3959738" y="2423285"/>
              <a:ext cx="3185160" cy="812800"/>
            </a:xfrm>
            <a:custGeom>
              <a:avLst/>
              <a:gdLst/>
              <a:ahLst/>
              <a:cxnLst/>
              <a:rect l="l" t="t" r="r" b="b"/>
              <a:pathLst>
                <a:path w="3185159" h="812800">
                  <a:moveTo>
                    <a:pt x="0" y="0"/>
                  </a:moveTo>
                  <a:lnTo>
                    <a:pt x="3184701" y="812323"/>
                  </a:lnTo>
                </a:path>
              </a:pathLst>
            </a:custGeom>
            <a:ln w="635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13">
              <a:extLst>
                <a:ext uri="{FF2B5EF4-FFF2-40B4-BE49-F238E27FC236}">
                  <a16:creationId xmlns:a16="http://schemas.microsoft.com/office/drawing/2014/main" id="{4F184888-7B8E-C597-0F91-E7A9916AC8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492" y="3171700"/>
              <a:ext cx="177889" cy="127835"/>
            </a:xfrm>
            <a:prstGeom prst="rect">
              <a:avLst/>
            </a:prstGeom>
          </p:spPr>
        </p:pic>
      </p:grpSp>
      <p:pic>
        <p:nvPicPr>
          <p:cNvPr id="3076" name="Picture 4" descr="HRM Five: Strategies for uncertainty | HRM Asia : HRM Asia">
            <a:extLst>
              <a:ext uri="{FF2B5EF4-FFF2-40B4-BE49-F238E27FC236}">
                <a16:creationId xmlns:a16="http://schemas.microsoft.com/office/drawing/2014/main" id="{107248CE-FF24-4B51-1BFB-85EF5B1F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27" y="3352823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458AF57-4B05-C5FB-FE77-E6C3BF68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2381" y="3701731"/>
            <a:ext cx="4464224" cy="28331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917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spc="-55" dirty="0"/>
              <a:t>Dice game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A7279A6-5682-8FA5-B6F4-4D7833C321B5}"/>
              </a:ext>
            </a:extLst>
          </p:cNvPr>
          <p:cNvSpPr txBox="1"/>
          <p:nvPr/>
        </p:nvSpPr>
        <p:spPr>
          <a:xfrm>
            <a:off x="1108815" y="4238758"/>
            <a:ext cx="5244110" cy="156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885"/>
              </a:lnSpc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GB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sz="2400" i="1" spc="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GB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GB" sz="2400" spc="-4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stay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GB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policy: </a:t>
            </a:r>
            <a:r>
              <a:rPr lang="el-GR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in)</a:t>
            </a:r>
            <a:r>
              <a:rPr lang="en-GB"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4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24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75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stay</a:t>
            </a:r>
            <a:r>
              <a:rPr lang="en-GB"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700">
              <a:lnSpc>
                <a:spcPts val="1885"/>
              </a:lnSpc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1885"/>
              </a:lnSpc>
            </a:pPr>
            <a:r>
              <a:rPr lang="en-GB" sz="2400"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l-GR" sz="2400" i="1" spc="75" baseline="-128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sz="2400" i="1" spc="-382" baseline="-128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end)</a:t>
            </a:r>
            <a:r>
              <a:rPr lang="en-GB" sz="2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4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12700">
              <a:lnSpc>
                <a:spcPts val="1885"/>
              </a:lnSpc>
            </a:pPr>
            <a:endParaRPr lang="en-GB" sz="2400" i="1" spc="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1885"/>
              </a:lnSpc>
            </a:pPr>
            <a:r>
              <a:rPr lang="en-GB" sz="2400"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l-GR" sz="2400" i="1" spc="75" baseline="-128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sz="2400" i="1" spc="-375" baseline="-128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in)</a:t>
            </a:r>
            <a:r>
              <a:rPr lang="en-GB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459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GB" sz="2400" spc="3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l-GR" sz="2400" i="1" spc="-9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l-GR" sz="2400" i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2400" i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in, </a:t>
            </a:r>
            <a:r>
              <a:rPr lang="en-GB" sz="2400" i="1" spc="-9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stay</a:t>
            </a:r>
            <a:r>
              <a:rPr lang="en-GB" sz="2400" i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GB" sz="2400" spc="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1885"/>
              </a:lnSpc>
            </a:pPr>
            <a:endParaRPr lang="en-GB" sz="2400" spc="4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CBAACB1-2296-7F3C-57E5-2AF719DABA05}"/>
              </a:ext>
            </a:extLst>
          </p:cNvPr>
          <p:cNvGrpSpPr/>
          <p:nvPr/>
        </p:nvGrpSpPr>
        <p:grpSpPr>
          <a:xfrm>
            <a:off x="4580328" y="1432588"/>
            <a:ext cx="3712196" cy="2311036"/>
            <a:chOff x="4476069" y="4336916"/>
            <a:chExt cx="3712196" cy="2311036"/>
          </a:xfrm>
        </p:grpSpPr>
        <p:sp>
          <p:nvSpPr>
            <p:cNvPr id="3" name="object 8">
              <a:extLst>
                <a:ext uri="{FF2B5EF4-FFF2-40B4-BE49-F238E27FC236}">
                  <a16:creationId xmlns:a16="http://schemas.microsoft.com/office/drawing/2014/main" id="{2921711B-4BC5-88B6-E14F-1D967FD41994}"/>
                </a:ext>
              </a:extLst>
            </p:cNvPr>
            <p:cNvSpPr/>
            <p:nvPr/>
          </p:nvSpPr>
          <p:spPr>
            <a:xfrm>
              <a:off x="4476069" y="4352790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F9718451-A68F-E610-5600-1F142853FAEE}"/>
                </a:ext>
              </a:extLst>
            </p:cNvPr>
            <p:cNvSpPr txBox="1"/>
            <p:nvPr/>
          </p:nvSpPr>
          <p:spPr>
            <a:xfrm>
              <a:off x="4644587" y="4464072"/>
              <a:ext cx="17208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2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7C101FB2-406B-CB49-CBEC-151AEF95EF95}"/>
                </a:ext>
              </a:extLst>
            </p:cNvPr>
            <p:cNvSpPr/>
            <p:nvPr/>
          </p:nvSpPr>
          <p:spPr>
            <a:xfrm>
              <a:off x="7534146" y="4352790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5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40521878-F31E-899F-3B5E-52C0147C7F8C}"/>
                </a:ext>
              </a:extLst>
            </p:cNvPr>
            <p:cNvSpPr txBox="1"/>
            <p:nvPr/>
          </p:nvSpPr>
          <p:spPr>
            <a:xfrm>
              <a:off x="7593485" y="4503169"/>
              <a:ext cx="390525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spc="-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in,stay</a:t>
              </a:r>
              <a:endParaRPr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93052466-C304-6EB4-A96F-141C5D2F3382}"/>
                </a:ext>
              </a:extLst>
            </p:cNvPr>
            <p:cNvSpPr/>
            <p:nvPr/>
          </p:nvSpPr>
          <p:spPr>
            <a:xfrm>
              <a:off x="4476069" y="6139318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5" h="508634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bject 13">
              <a:extLst>
                <a:ext uri="{FF2B5EF4-FFF2-40B4-BE49-F238E27FC236}">
                  <a16:creationId xmlns:a16="http://schemas.microsoft.com/office/drawing/2014/main" id="{543F9439-3E42-3036-FEEE-6141CD9B55C9}"/>
                </a:ext>
              </a:extLst>
            </p:cNvPr>
            <p:cNvSpPr txBox="1"/>
            <p:nvPr/>
          </p:nvSpPr>
          <p:spPr>
            <a:xfrm>
              <a:off x="4537101" y="6289698"/>
              <a:ext cx="387350" cy="176329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050" spc="-4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in,quit</a:t>
              </a:r>
              <a:endParaRPr sz="10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52D4CFF3-6978-79F4-FAF0-3A2378138F91}"/>
                </a:ext>
              </a:extLst>
            </p:cNvPr>
            <p:cNvSpPr/>
            <p:nvPr/>
          </p:nvSpPr>
          <p:spPr>
            <a:xfrm>
              <a:off x="7534146" y="6139318"/>
              <a:ext cx="508634" cy="508634"/>
            </a:xfrm>
            <a:custGeom>
              <a:avLst/>
              <a:gdLst/>
              <a:ahLst/>
              <a:cxnLst/>
              <a:rect l="l" t="t" r="r" b="b"/>
              <a:pathLst>
                <a:path w="508634" h="508634">
                  <a:moveTo>
                    <a:pt x="508619" y="254309"/>
                  </a:moveTo>
                  <a:lnTo>
                    <a:pt x="503687" y="204463"/>
                  </a:lnTo>
                  <a:lnTo>
                    <a:pt x="489259" y="156989"/>
                  </a:lnTo>
                  <a:lnTo>
                    <a:pt x="465889" y="113220"/>
                  </a:lnTo>
                  <a:lnTo>
                    <a:pt x="434130" y="74489"/>
                  </a:lnTo>
                  <a:lnTo>
                    <a:pt x="395399" y="42730"/>
                  </a:lnTo>
                  <a:lnTo>
                    <a:pt x="351629" y="19360"/>
                  </a:lnTo>
                  <a:lnTo>
                    <a:pt x="304155" y="4932"/>
                  </a:lnTo>
                  <a:lnTo>
                    <a:pt x="254309" y="0"/>
                  </a:lnTo>
                  <a:lnTo>
                    <a:pt x="204463" y="4932"/>
                  </a:lnTo>
                  <a:lnTo>
                    <a:pt x="156989" y="19360"/>
                  </a:lnTo>
                  <a:lnTo>
                    <a:pt x="113220" y="42730"/>
                  </a:lnTo>
                  <a:lnTo>
                    <a:pt x="74489" y="74489"/>
                  </a:lnTo>
                  <a:lnTo>
                    <a:pt x="42730" y="113220"/>
                  </a:lnTo>
                  <a:lnTo>
                    <a:pt x="19360" y="156989"/>
                  </a:lnTo>
                  <a:lnTo>
                    <a:pt x="4932" y="204463"/>
                  </a:lnTo>
                  <a:lnTo>
                    <a:pt x="0" y="254309"/>
                  </a:lnTo>
                  <a:lnTo>
                    <a:pt x="4932" y="304155"/>
                  </a:lnTo>
                  <a:lnTo>
                    <a:pt x="19360" y="351629"/>
                  </a:lnTo>
                  <a:lnTo>
                    <a:pt x="42730" y="395399"/>
                  </a:lnTo>
                  <a:lnTo>
                    <a:pt x="74489" y="434130"/>
                  </a:lnTo>
                  <a:lnTo>
                    <a:pt x="113220" y="465889"/>
                  </a:lnTo>
                  <a:lnTo>
                    <a:pt x="156989" y="489259"/>
                  </a:lnTo>
                  <a:lnTo>
                    <a:pt x="204463" y="503687"/>
                  </a:lnTo>
                  <a:lnTo>
                    <a:pt x="254309" y="508619"/>
                  </a:lnTo>
                  <a:lnTo>
                    <a:pt x="304155" y="503687"/>
                  </a:lnTo>
                  <a:lnTo>
                    <a:pt x="351629" y="489259"/>
                  </a:lnTo>
                  <a:lnTo>
                    <a:pt x="395399" y="465889"/>
                  </a:lnTo>
                  <a:lnTo>
                    <a:pt x="434130" y="434130"/>
                  </a:lnTo>
                  <a:lnTo>
                    <a:pt x="465889" y="395399"/>
                  </a:lnTo>
                  <a:lnTo>
                    <a:pt x="489259" y="351629"/>
                  </a:lnTo>
                  <a:lnTo>
                    <a:pt x="503687" y="304155"/>
                  </a:lnTo>
                  <a:lnTo>
                    <a:pt x="508619" y="254309"/>
                  </a:lnTo>
                  <a:close/>
                </a:path>
              </a:pathLst>
            </a:custGeom>
            <a:ln w="635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7EA799EA-D79B-01A2-EF2E-1E096C919472}"/>
                </a:ext>
              </a:extLst>
            </p:cNvPr>
            <p:cNvSpPr txBox="1"/>
            <p:nvPr/>
          </p:nvSpPr>
          <p:spPr>
            <a:xfrm>
              <a:off x="7632798" y="6250599"/>
              <a:ext cx="31178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6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bject 16">
              <a:extLst>
                <a:ext uri="{FF2B5EF4-FFF2-40B4-BE49-F238E27FC236}">
                  <a16:creationId xmlns:a16="http://schemas.microsoft.com/office/drawing/2014/main" id="{6F1BEC31-C8B8-3B26-659A-3D6F2AE837EE}"/>
                </a:ext>
              </a:extLst>
            </p:cNvPr>
            <p:cNvSpPr/>
            <p:nvPr/>
          </p:nvSpPr>
          <p:spPr>
            <a:xfrm>
              <a:off x="4987867" y="4734255"/>
              <a:ext cx="1100455" cy="0"/>
            </a:xfrm>
            <a:custGeom>
              <a:avLst/>
              <a:gdLst/>
              <a:ahLst/>
              <a:cxnLst/>
              <a:rect l="l" t="t" r="r" b="b"/>
              <a:pathLst>
                <a:path w="1100454">
                  <a:moveTo>
                    <a:pt x="0" y="0"/>
                  </a:moveTo>
                  <a:lnTo>
                    <a:pt x="1100182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object 17">
              <a:extLst>
                <a:ext uri="{FF2B5EF4-FFF2-40B4-BE49-F238E27FC236}">
                  <a16:creationId xmlns:a16="http://schemas.microsoft.com/office/drawing/2014/main" id="{7B1EEBB9-B43F-3F61-6EBF-38DA4ABC30C8}"/>
                </a:ext>
              </a:extLst>
            </p:cNvPr>
            <p:cNvGrpSpPr/>
            <p:nvPr/>
          </p:nvGrpSpPr>
          <p:grpSpPr>
            <a:xfrm>
              <a:off x="6405407" y="4697911"/>
              <a:ext cx="1107440" cy="73025"/>
              <a:chOff x="5164435" y="4840414"/>
              <a:chExt cx="1107440" cy="73025"/>
            </a:xfrm>
          </p:grpSpPr>
          <p:sp>
            <p:nvSpPr>
              <p:cNvPr id="68" name="object 18">
                <a:extLst>
                  <a:ext uri="{FF2B5EF4-FFF2-40B4-BE49-F238E27FC236}">
                    <a16:creationId xmlns:a16="http://schemas.microsoft.com/office/drawing/2014/main" id="{4E046647-89BF-D1C9-6222-8052EA1DC9D2}"/>
                  </a:ext>
                </a:extLst>
              </p:cNvPr>
              <p:cNvSpPr/>
              <p:nvPr/>
            </p:nvSpPr>
            <p:spPr>
              <a:xfrm>
                <a:off x="5167927" y="4876758"/>
                <a:ext cx="9912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91235">
                    <a:moveTo>
                      <a:pt x="0" y="0"/>
                    </a:moveTo>
                    <a:lnTo>
                      <a:pt x="990655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9" name="object 19">
                <a:extLst>
                  <a:ext uri="{FF2B5EF4-FFF2-40B4-BE49-F238E27FC236}">
                    <a16:creationId xmlns:a16="http://schemas.microsoft.com/office/drawing/2014/main" id="{404D57A1-A70B-DE1E-5336-B2F55CB54AE8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155391" y="4840414"/>
                <a:ext cx="115897" cy="72688"/>
              </a:xfrm>
              <a:prstGeom prst="rect">
                <a:avLst/>
              </a:prstGeom>
            </p:spPr>
          </p:pic>
        </p:grp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726F580C-F2B8-E6B1-C12D-D559CD1BBDB6}"/>
                </a:ext>
              </a:extLst>
            </p:cNvPr>
            <p:cNvSpPr txBox="1"/>
            <p:nvPr/>
          </p:nvSpPr>
          <p:spPr>
            <a:xfrm>
              <a:off x="6075349" y="4591227"/>
              <a:ext cx="34671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45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stay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E5821680-6188-7979-CD87-6D07A728DA66}"/>
                </a:ext>
              </a:extLst>
            </p:cNvPr>
            <p:cNvSpPr/>
            <p:nvPr/>
          </p:nvSpPr>
          <p:spPr>
            <a:xfrm>
              <a:off x="6657315" y="4479945"/>
              <a:ext cx="873760" cy="0"/>
            </a:xfrm>
            <a:custGeom>
              <a:avLst/>
              <a:gdLst/>
              <a:ahLst/>
              <a:cxnLst/>
              <a:rect l="l" t="t" r="r" b="b"/>
              <a:pathLst>
                <a:path w="873760">
                  <a:moveTo>
                    <a:pt x="0" y="0"/>
                  </a:moveTo>
                  <a:lnTo>
                    <a:pt x="873651" y="0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object 22">
              <a:extLst>
                <a:ext uri="{FF2B5EF4-FFF2-40B4-BE49-F238E27FC236}">
                  <a16:creationId xmlns:a16="http://schemas.microsoft.com/office/drawing/2014/main" id="{0B323306-51F3-7BF0-B673-2F94865E69B7}"/>
                </a:ext>
              </a:extLst>
            </p:cNvPr>
            <p:cNvGrpSpPr/>
            <p:nvPr/>
          </p:nvGrpSpPr>
          <p:grpSpPr>
            <a:xfrm>
              <a:off x="5006574" y="4443601"/>
              <a:ext cx="880744" cy="73025"/>
              <a:chOff x="3765602" y="4586104"/>
              <a:chExt cx="880744" cy="73025"/>
            </a:xfrm>
          </p:grpSpPr>
          <p:sp>
            <p:nvSpPr>
              <p:cNvPr id="66" name="object 23">
                <a:extLst>
                  <a:ext uri="{FF2B5EF4-FFF2-40B4-BE49-F238E27FC236}">
                    <a16:creationId xmlns:a16="http://schemas.microsoft.com/office/drawing/2014/main" id="{39EF1F5D-9733-D87B-5C3C-DAA758D5C93B}"/>
                  </a:ext>
                </a:extLst>
              </p:cNvPr>
              <p:cNvSpPr/>
              <p:nvPr/>
            </p:nvSpPr>
            <p:spPr>
              <a:xfrm>
                <a:off x="3878307" y="4622448"/>
                <a:ext cx="764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64539">
                    <a:moveTo>
                      <a:pt x="0" y="0"/>
                    </a:moveTo>
                    <a:lnTo>
                      <a:pt x="764125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7" name="object 24">
                <a:extLst>
                  <a:ext uri="{FF2B5EF4-FFF2-40B4-BE49-F238E27FC236}">
                    <a16:creationId xmlns:a16="http://schemas.microsoft.com/office/drawing/2014/main" id="{7E060627-9BB3-EABD-8723-91D1EC238685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65602" y="4586104"/>
                <a:ext cx="115897" cy="72688"/>
              </a:xfrm>
              <a:prstGeom prst="rect">
                <a:avLst/>
              </a:prstGeom>
            </p:spPr>
          </p:pic>
        </p:grp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833095F6-11BF-3D20-56A5-CA9CB965E76D}"/>
                </a:ext>
              </a:extLst>
            </p:cNvPr>
            <p:cNvSpPr txBox="1"/>
            <p:nvPr/>
          </p:nvSpPr>
          <p:spPr>
            <a:xfrm>
              <a:off x="5870704" y="4336916"/>
              <a:ext cx="79946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(2/3):</a:t>
              </a:r>
              <a:r>
                <a:rPr sz="1500" spc="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$4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4F635E1C-A902-A629-9CDA-F3627DE353A4}"/>
                </a:ext>
              </a:extLst>
            </p:cNvPr>
            <p:cNvSpPr/>
            <p:nvPr/>
          </p:nvSpPr>
          <p:spPr>
            <a:xfrm>
              <a:off x="7788456" y="4861410"/>
              <a:ext cx="0" cy="490220"/>
            </a:xfrm>
            <a:custGeom>
              <a:avLst/>
              <a:gdLst/>
              <a:ahLst/>
              <a:cxnLst/>
              <a:rect l="l" t="t" r="r" b="b"/>
              <a:pathLst>
                <a:path h="490220">
                  <a:moveTo>
                    <a:pt x="0" y="0"/>
                  </a:moveTo>
                  <a:lnTo>
                    <a:pt x="0" y="48962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bject 27">
              <a:extLst>
                <a:ext uri="{FF2B5EF4-FFF2-40B4-BE49-F238E27FC236}">
                  <a16:creationId xmlns:a16="http://schemas.microsoft.com/office/drawing/2014/main" id="{2891E08D-922D-1085-C3A4-7E3A0DD9A7FD}"/>
                </a:ext>
              </a:extLst>
            </p:cNvPr>
            <p:cNvSpPr txBox="1"/>
            <p:nvPr/>
          </p:nvSpPr>
          <p:spPr>
            <a:xfrm>
              <a:off x="7388800" y="5346396"/>
              <a:ext cx="79946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(1/3):</a:t>
              </a:r>
              <a:r>
                <a:rPr sz="1500" spc="6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$4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DF36B012-D631-7819-C5A4-3C41217463D8}"/>
                </a:ext>
              </a:extLst>
            </p:cNvPr>
            <p:cNvSpPr/>
            <p:nvPr/>
          </p:nvSpPr>
          <p:spPr>
            <a:xfrm>
              <a:off x="4730379" y="4861410"/>
              <a:ext cx="0" cy="490220"/>
            </a:xfrm>
            <a:custGeom>
              <a:avLst/>
              <a:gdLst/>
              <a:ahLst/>
              <a:cxnLst/>
              <a:rect l="l" t="t" r="r" b="b"/>
              <a:pathLst>
                <a:path h="490220">
                  <a:moveTo>
                    <a:pt x="0" y="0"/>
                  </a:moveTo>
                  <a:lnTo>
                    <a:pt x="0" y="489624"/>
                  </a:lnTo>
                </a:path>
              </a:pathLst>
            </a:custGeom>
            <a:ln w="63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" name="object 29">
              <a:extLst>
                <a:ext uri="{FF2B5EF4-FFF2-40B4-BE49-F238E27FC236}">
                  <a16:creationId xmlns:a16="http://schemas.microsoft.com/office/drawing/2014/main" id="{02E527BF-BF58-3BDC-56F8-DACA369030EA}"/>
                </a:ext>
              </a:extLst>
            </p:cNvPr>
            <p:cNvGrpSpPr/>
            <p:nvPr/>
          </p:nvGrpSpPr>
          <p:grpSpPr>
            <a:xfrm>
              <a:off x="4694038" y="5627815"/>
              <a:ext cx="1291590" cy="769620"/>
              <a:chOff x="3453066" y="5770318"/>
              <a:chExt cx="1291590" cy="769620"/>
            </a:xfrm>
          </p:grpSpPr>
          <p:sp>
            <p:nvSpPr>
              <p:cNvPr id="63" name="object 30">
                <a:extLst>
                  <a:ext uri="{FF2B5EF4-FFF2-40B4-BE49-F238E27FC236}">
                    <a16:creationId xmlns:a16="http://schemas.microsoft.com/office/drawing/2014/main" id="{8D01B55B-D0CD-A70D-468B-7831833C3DB5}"/>
                  </a:ext>
                </a:extLst>
              </p:cNvPr>
              <p:cNvSpPr/>
              <p:nvPr/>
            </p:nvSpPr>
            <p:spPr>
              <a:xfrm>
                <a:off x="3489406" y="5770318"/>
                <a:ext cx="0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h="380364">
                    <a:moveTo>
                      <a:pt x="0" y="0"/>
                    </a:moveTo>
                    <a:lnTo>
                      <a:pt x="0" y="380093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4" name="object 31">
                <a:extLst>
                  <a:ext uri="{FF2B5EF4-FFF2-40B4-BE49-F238E27FC236}">
                    <a16:creationId xmlns:a16="http://schemas.microsoft.com/office/drawing/2014/main" id="{BEF8F379-139F-F119-563F-10AFAB1411FC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53066" y="6147236"/>
                <a:ext cx="72681" cy="115884"/>
              </a:xfrm>
              <a:prstGeom prst="rect">
                <a:avLst/>
              </a:prstGeom>
            </p:spPr>
          </p:pic>
          <p:sp>
            <p:nvSpPr>
              <p:cNvPr id="65" name="object 32">
                <a:extLst>
                  <a:ext uri="{FF2B5EF4-FFF2-40B4-BE49-F238E27FC236}">
                    <a16:creationId xmlns:a16="http://schemas.microsoft.com/office/drawing/2014/main" id="{2B739B46-BDAD-1F13-5492-2BA4D58D5075}"/>
                  </a:ext>
                </a:extLst>
              </p:cNvPr>
              <p:cNvSpPr/>
              <p:nvPr/>
            </p:nvSpPr>
            <p:spPr>
              <a:xfrm>
                <a:off x="3743717" y="6536131"/>
                <a:ext cx="10007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00760">
                    <a:moveTo>
                      <a:pt x="0" y="0"/>
                    </a:moveTo>
                    <a:lnTo>
                      <a:pt x="100045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object 33">
              <a:extLst>
                <a:ext uri="{FF2B5EF4-FFF2-40B4-BE49-F238E27FC236}">
                  <a16:creationId xmlns:a16="http://schemas.microsoft.com/office/drawing/2014/main" id="{34D7322E-2370-E862-586D-889234547FC5}"/>
                </a:ext>
              </a:extLst>
            </p:cNvPr>
            <p:cNvGrpSpPr/>
            <p:nvPr/>
          </p:nvGrpSpPr>
          <p:grpSpPr>
            <a:xfrm>
              <a:off x="6511830" y="5627815"/>
              <a:ext cx="1313180" cy="802640"/>
              <a:chOff x="5270858" y="5770318"/>
              <a:chExt cx="1313180" cy="802640"/>
            </a:xfrm>
          </p:grpSpPr>
          <p:sp>
            <p:nvSpPr>
              <p:cNvPr id="59" name="object 34">
                <a:extLst>
                  <a:ext uri="{FF2B5EF4-FFF2-40B4-BE49-F238E27FC236}">
                    <a16:creationId xmlns:a16="http://schemas.microsoft.com/office/drawing/2014/main" id="{83125C38-25F9-393F-6E1B-F8D380856900}"/>
                  </a:ext>
                </a:extLst>
              </p:cNvPr>
              <p:cNvSpPr/>
              <p:nvPr/>
            </p:nvSpPr>
            <p:spPr>
              <a:xfrm>
                <a:off x="6547484" y="5770318"/>
                <a:ext cx="0" cy="380365"/>
              </a:xfrm>
              <a:custGeom>
                <a:avLst/>
                <a:gdLst/>
                <a:ahLst/>
                <a:cxnLst/>
                <a:rect l="l" t="t" r="r" b="b"/>
                <a:pathLst>
                  <a:path h="380364">
                    <a:moveTo>
                      <a:pt x="0" y="0"/>
                    </a:moveTo>
                    <a:lnTo>
                      <a:pt x="0" y="380093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0" name="object 35">
                <a:extLst>
                  <a:ext uri="{FF2B5EF4-FFF2-40B4-BE49-F238E27FC236}">
                    <a16:creationId xmlns:a16="http://schemas.microsoft.com/office/drawing/2014/main" id="{7CFD5A39-E0FE-C920-0552-9E5214747A0E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511143" y="6147236"/>
                <a:ext cx="72681" cy="115884"/>
              </a:xfrm>
              <a:prstGeom prst="rect">
                <a:avLst/>
              </a:prstGeom>
            </p:spPr>
          </p:pic>
          <p:sp>
            <p:nvSpPr>
              <p:cNvPr id="61" name="object 36">
                <a:extLst>
                  <a:ext uri="{FF2B5EF4-FFF2-40B4-BE49-F238E27FC236}">
                    <a16:creationId xmlns:a16="http://schemas.microsoft.com/office/drawing/2014/main" id="{71BFDE63-FA7D-D378-3024-AF8B14A04992}"/>
                  </a:ext>
                </a:extLst>
              </p:cNvPr>
              <p:cNvSpPr/>
              <p:nvPr/>
            </p:nvSpPr>
            <p:spPr>
              <a:xfrm>
                <a:off x="5270858" y="6536131"/>
                <a:ext cx="8915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891539">
                    <a:moveTo>
                      <a:pt x="0" y="0"/>
                    </a:moveTo>
                    <a:lnTo>
                      <a:pt x="890919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62" name="object 37">
                <a:extLst>
                  <a:ext uri="{FF2B5EF4-FFF2-40B4-BE49-F238E27FC236}">
                    <a16:creationId xmlns:a16="http://schemas.microsoft.com/office/drawing/2014/main" id="{264F5540-69FB-31A6-5632-C3739CA7BB04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58610" y="6499792"/>
                <a:ext cx="115879" cy="72677"/>
              </a:xfrm>
              <a:prstGeom prst="rect">
                <a:avLst/>
              </a:prstGeom>
            </p:spPr>
          </p:pic>
        </p:grp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27B68FCA-1FD2-42DE-9D5E-5F014B6AB599}"/>
                </a:ext>
              </a:extLst>
            </p:cNvPr>
            <p:cNvSpPr txBox="1"/>
            <p:nvPr/>
          </p:nvSpPr>
          <p:spPr>
            <a:xfrm>
              <a:off x="4559673" y="5346396"/>
              <a:ext cx="34163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spc="-4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quit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object 39">
              <a:extLst>
                <a:ext uri="{FF2B5EF4-FFF2-40B4-BE49-F238E27FC236}">
                  <a16:creationId xmlns:a16="http://schemas.microsoft.com/office/drawing/2014/main" id="{38084396-932F-0EAA-EF28-426D13C90A5F}"/>
                </a:ext>
              </a:extLst>
            </p:cNvPr>
            <p:cNvSpPr txBox="1"/>
            <p:nvPr/>
          </p:nvSpPr>
          <p:spPr>
            <a:xfrm>
              <a:off x="5972441" y="6250599"/>
              <a:ext cx="552450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1:</a:t>
              </a:r>
              <a:r>
                <a:rPr sz="1500" spc="55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sz="1500" spc="3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$10</a:t>
              </a:r>
              <a:endParaRPr sz="15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717418-22A3-1081-E728-1AE954D4B7EE}"/>
                  </a:ext>
                </a:extLst>
              </p:cNvPr>
              <p:cNvSpPr txBox="1"/>
              <p:nvPr/>
            </p:nvSpPr>
            <p:spPr>
              <a:xfrm>
                <a:off x="6526318" y="4072580"/>
                <a:ext cx="5451633" cy="1797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700">
                  <a:lnSpc>
                    <a:spcPts val="1885"/>
                  </a:lnSpc>
                </a:pPr>
                <a:endParaRPr lang="en-GB" sz="2400" i="1" spc="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ts val="1885"/>
                  </a:lnSpc>
                </a:pPr>
                <a:r>
                  <a:rPr lang="en-GB" sz="2400" i="1" spc="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l-GR" sz="2400" i="1" spc="75" baseline="-128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l-GR" sz="2400" i="1" spc="-375" baseline="-128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in)</a:t>
                </a:r>
                <a:r>
                  <a:rPr lang="en-GB" sz="2400" spc="6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45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GB" sz="2400" spc="30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2400" b="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b="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GB" sz="2400" spc="-150" baseline="3205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</a:t>
                </a:r>
                <a:r>
                  <a:rPr lang="en-GB" sz="24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45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24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i="1" spc="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l-GR" sz="2400" i="1" spc="75" baseline="-128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l-GR" sz="2400" i="1" spc="-367" baseline="-128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end))</a:t>
                </a:r>
                <a:r>
                  <a:rPr lang="en-GB" sz="24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45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2400" spc="19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pc="14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sz="2400" b="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GB" sz="2400" b="0" i="1" spc="14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GB" sz="2400" spc="-150" baseline="3205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(4</a:t>
                </a:r>
                <a:r>
                  <a:rPr lang="en-GB" sz="2400" spc="-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45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GB" sz="2400" spc="-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i="1" spc="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l-GR" sz="2400" i="1" spc="75" baseline="-128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l-GR" sz="2400" i="1" spc="-367" baseline="-128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400" spc="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2400" spc="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in))</a:t>
                </a:r>
              </a:p>
              <a:p>
                <a:pPr marL="12700">
                  <a:lnSpc>
                    <a:spcPts val="1885"/>
                  </a:lnSpc>
                </a:pPr>
                <a:endParaRPr lang="en-GB" sz="2400" spc="45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ts val="1885"/>
                  </a:lnSpc>
                </a:pPr>
                <a:r>
                  <a:rPr lang="en-GB" sz="240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en-GB" sz="2400" spc="-7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2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</a:t>
                </a:r>
                <a:r>
                  <a:rPr lang="en-GB" sz="2400" spc="-5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9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case,</a:t>
                </a:r>
                <a:r>
                  <a:rPr lang="en-GB" sz="2400" spc="-4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2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</a:t>
                </a:r>
                <a:r>
                  <a:rPr lang="en-GB" sz="2400" spc="-6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6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</a:t>
                </a:r>
                <a:r>
                  <a:rPr lang="en-GB" sz="2400" spc="-55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</a:t>
                </a:r>
                <a:r>
                  <a:rPr lang="en-GB" sz="2400" spc="-6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8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</a:t>
                </a:r>
                <a:r>
                  <a:rPr lang="en-GB" sz="2400" spc="-6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70" dirty="0">
                    <a:solidFill>
                      <a:srgbClr val="0000A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</a:t>
                </a:r>
                <a:r>
                  <a:rPr lang="en-GB" sz="2400" spc="-7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12700">
                  <a:lnSpc>
                    <a:spcPts val="1885"/>
                  </a:lnSpc>
                </a:pPr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ts val="1885"/>
                  </a:lnSpc>
                </a:pPr>
                <a:r>
                  <a:rPr lang="en-GB" sz="2400" i="1" spc="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l-GR" sz="2400" i="1" spc="75" baseline="-128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π</a:t>
                </a:r>
                <a:r>
                  <a:rPr lang="el-GR" sz="2400" i="1" spc="-359" baseline="-128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in)</a:t>
                </a:r>
                <a:r>
                  <a:rPr lang="en-GB" sz="2400" spc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45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GB" sz="2400" spc="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>
                  <a:lnSpc>
                    <a:spcPts val="1885"/>
                  </a:lnSpc>
                </a:pPr>
                <a:endParaRPr lang="en-GB" sz="2000" dirty="0"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1717418-22A3-1081-E728-1AE954D4B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318" y="4072580"/>
                <a:ext cx="5451633" cy="1797928"/>
              </a:xfrm>
              <a:prstGeom prst="rect">
                <a:avLst/>
              </a:prstGeom>
              <a:blipFill>
                <a:blip r:embed="rId7"/>
                <a:stretch>
                  <a:fillRect l="-1628" r="-698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89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spc="-55" dirty="0"/>
              <a:t>Policy</a:t>
            </a:r>
            <a:r>
              <a:rPr lang="en-GB" sz="7200" spc="-235" dirty="0"/>
              <a:t> </a:t>
            </a:r>
            <a:r>
              <a:rPr lang="en-GB" sz="7200" spc="-165" dirty="0"/>
              <a:t>evaluation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object 3">
            <a:extLst>
              <a:ext uri="{FF2B5EF4-FFF2-40B4-BE49-F238E27FC236}">
                <a16:creationId xmlns:a16="http://schemas.microsoft.com/office/drawing/2014/main" id="{95124292-EFC2-FAD7-EC21-1EAB6E62A515}"/>
              </a:ext>
            </a:extLst>
          </p:cNvPr>
          <p:cNvGrpSpPr/>
          <p:nvPr/>
        </p:nvGrpSpPr>
        <p:grpSpPr>
          <a:xfrm>
            <a:off x="1703004" y="1364592"/>
            <a:ext cx="9310370" cy="1760855"/>
            <a:chOff x="428146" y="1326214"/>
            <a:chExt cx="9310370" cy="1760855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102A2221-FC00-6E68-E18F-20F675CC21FB}"/>
                </a:ext>
              </a:extLst>
            </p:cNvPr>
            <p:cNvSpPr/>
            <p:nvPr/>
          </p:nvSpPr>
          <p:spPr>
            <a:xfrm>
              <a:off x="440862" y="1647280"/>
              <a:ext cx="9284970" cy="1427480"/>
            </a:xfrm>
            <a:custGeom>
              <a:avLst/>
              <a:gdLst/>
              <a:ahLst/>
              <a:cxnLst/>
              <a:rect l="l" t="t" r="r" b="b"/>
              <a:pathLst>
                <a:path w="9284970" h="1427480">
                  <a:moveTo>
                    <a:pt x="0" y="0"/>
                  </a:moveTo>
                  <a:lnTo>
                    <a:pt x="0" y="1426974"/>
                  </a:lnTo>
                  <a:lnTo>
                    <a:pt x="9284633" y="1426974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7E605A51-F0E1-EC14-9A89-FFBB973F1D54}"/>
                </a:ext>
              </a:extLst>
            </p:cNvPr>
            <p:cNvSpPr/>
            <p:nvPr/>
          </p:nvSpPr>
          <p:spPr>
            <a:xfrm>
              <a:off x="568017" y="1326214"/>
              <a:ext cx="5027295" cy="642620"/>
            </a:xfrm>
            <a:custGeom>
              <a:avLst/>
              <a:gdLst/>
              <a:ahLst/>
              <a:cxnLst/>
              <a:rect l="l" t="t" r="r" b="b"/>
              <a:pathLst>
                <a:path w="5027295" h="642619">
                  <a:moveTo>
                    <a:pt x="5027096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5027096" y="642132"/>
                  </a:lnTo>
                  <a:lnTo>
                    <a:pt x="5027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95FA45A2-E353-00B8-9B40-AEC15FF480E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017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7" name="object 11">
            <a:extLst>
              <a:ext uri="{FF2B5EF4-FFF2-40B4-BE49-F238E27FC236}">
                <a16:creationId xmlns:a16="http://schemas.microsoft.com/office/drawing/2014/main" id="{AE030DFA-AECB-CD44-4E1F-5A766BD62044}"/>
              </a:ext>
            </a:extLst>
          </p:cNvPr>
          <p:cNvSpPr txBox="1"/>
          <p:nvPr/>
        </p:nvSpPr>
        <p:spPr>
          <a:xfrm>
            <a:off x="1906468" y="1455745"/>
            <a:ext cx="8902700" cy="14450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05485">
              <a:lnSpc>
                <a:spcPct val="100000"/>
              </a:lnSpc>
              <a:spcBef>
                <a:spcPts val="140"/>
              </a:spcBef>
              <a:tabLst>
                <a:tab pos="2249805" algn="l"/>
              </a:tabLst>
            </a:pPr>
            <a:r>
              <a:rPr sz="2500" b="1" spc="50" dirty="0">
                <a:solidFill>
                  <a:srgbClr val="FF0000"/>
                </a:solidFill>
                <a:latin typeface="Trebuchet MS"/>
                <a:cs typeface="Trebuchet MS"/>
              </a:rPr>
              <a:t>Key</a:t>
            </a:r>
            <a:r>
              <a:rPr sz="2500" b="1" spc="18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20" dirty="0">
                <a:solidFill>
                  <a:srgbClr val="FF0000"/>
                </a:solidFill>
                <a:latin typeface="Trebuchet MS"/>
                <a:cs typeface="Trebuchet MS"/>
              </a:rPr>
              <a:t>idea:</a:t>
            </a:r>
            <a:r>
              <a:rPr sz="2500" b="1" dirty="0">
                <a:solidFill>
                  <a:srgbClr val="FF0000"/>
                </a:solidFill>
                <a:latin typeface="Trebuchet MS"/>
                <a:cs typeface="Trebuchet MS"/>
              </a:rPr>
              <a:t>	</a:t>
            </a:r>
            <a:r>
              <a:rPr sz="2500" b="1" spc="-35" dirty="0">
                <a:solidFill>
                  <a:srgbClr val="FF0000"/>
                </a:solidFill>
                <a:latin typeface="Trebuchet MS"/>
                <a:cs typeface="Trebuchet MS"/>
              </a:rPr>
              <a:t>iterative</a:t>
            </a:r>
            <a:r>
              <a:rPr sz="2500" b="1" spc="-15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500" b="1" spc="-10" dirty="0">
                <a:solidFill>
                  <a:srgbClr val="FF0000"/>
                </a:solidFill>
                <a:latin typeface="Trebuchet MS"/>
                <a:cs typeface="Trebuchet MS"/>
              </a:rPr>
              <a:t>algorithm</a:t>
            </a:r>
            <a:endParaRPr sz="2500" dirty="0">
              <a:latin typeface="Trebuchet MS"/>
              <a:cs typeface="Trebuchet MS"/>
            </a:endParaRPr>
          </a:p>
          <a:p>
            <a:pPr marL="12700" marR="5080">
              <a:lnSpc>
                <a:spcPct val="101600"/>
              </a:lnSpc>
              <a:spcBef>
                <a:spcPts val="2165"/>
              </a:spcBef>
            </a:pPr>
            <a:r>
              <a:rPr sz="2500" spc="-10" dirty="0">
                <a:latin typeface="Trebuchet MS"/>
                <a:cs typeface="Trebuchet MS"/>
              </a:rPr>
              <a:t>Start</a:t>
            </a:r>
            <a:r>
              <a:rPr sz="2500" spc="-130" dirty="0">
                <a:latin typeface="Trebuchet MS"/>
                <a:cs typeface="Trebuchet MS"/>
              </a:rPr>
              <a:t> </a:t>
            </a:r>
            <a:r>
              <a:rPr sz="2500" spc="-55" dirty="0">
                <a:latin typeface="Trebuchet MS"/>
                <a:cs typeface="Trebuchet MS"/>
              </a:rPr>
              <a:t>with</a:t>
            </a:r>
            <a:r>
              <a:rPr sz="2500" spc="-90" dirty="0">
                <a:latin typeface="Trebuchet MS"/>
                <a:cs typeface="Trebuchet MS"/>
              </a:rPr>
              <a:t> </a:t>
            </a:r>
            <a:r>
              <a:rPr sz="2500" spc="-105" dirty="0">
                <a:latin typeface="Trebuchet MS"/>
                <a:cs typeface="Trebuchet MS"/>
              </a:rPr>
              <a:t>arbitrary</a:t>
            </a:r>
            <a:r>
              <a:rPr sz="2500" spc="-80" dirty="0">
                <a:latin typeface="Trebuchet MS"/>
                <a:cs typeface="Trebuchet MS"/>
              </a:rPr>
              <a:t> </a:t>
            </a:r>
            <a:r>
              <a:rPr sz="2500" spc="-65" dirty="0">
                <a:latin typeface="Trebuchet MS"/>
                <a:cs typeface="Trebuchet MS"/>
              </a:rPr>
              <a:t>policy</a:t>
            </a:r>
            <a:r>
              <a:rPr sz="2500" spc="-90" dirty="0">
                <a:latin typeface="Trebuchet MS"/>
                <a:cs typeface="Trebuchet MS"/>
              </a:rPr>
              <a:t> </a:t>
            </a:r>
            <a:r>
              <a:rPr sz="2500" spc="-85" dirty="0">
                <a:latin typeface="Trebuchet MS"/>
                <a:cs typeface="Trebuchet MS"/>
              </a:rPr>
              <a:t>values </a:t>
            </a:r>
            <a:r>
              <a:rPr sz="2500" spc="-20" dirty="0">
                <a:latin typeface="Trebuchet MS"/>
                <a:cs typeface="Trebuchet MS"/>
              </a:rPr>
              <a:t>and</a:t>
            </a:r>
            <a:r>
              <a:rPr sz="2500" spc="-90" dirty="0">
                <a:latin typeface="Trebuchet MS"/>
                <a:cs typeface="Trebuchet MS"/>
              </a:rPr>
              <a:t> </a:t>
            </a:r>
            <a:r>
              <a:rPr sz="2500" spc="-130" dirty="0">
                <a:latin typeface="Trebuchet MS"/>
                <a:cs typeface="Trebuchet MS"/>
              </a:rPr>
              <a:t>repeatedly</a:t>
            </a:r>
            <a:r>
              <a:rPr sz="2500" spc="-55" dirty="0">
                <a:latin typeface="Trebuchet MS"/>
                <a:cs typeface="Trebuchet MS"/>
              </a:rPr>
              <a:t> </a:t>
            </a:r>
            <a:r>
              <a:rPr sz="2500" spc="-75" dirty="0">
                <a:latin typeface="Trebuchet MS"/>
                <a:cs typeface="Trebuchet MS"/>
              </a:rPr>
              <a:t>apply</a:t>
            </a:r>
            <a:r>
              <a:rPr sz="2500" spc="-90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recurrences </a:t>
            </a:r>
            <a:r>
              <a:rPr sz="2500" dirty="0">
                <a:latin typeface="Trebuchet MS"/>
                <a:cs typeface="Trebuchet MS"/>
              </a:rPr>
              <a:t>to</a:t>
            </a:r>
            <a:r>
              <a:rPr sz="2500" spc="-85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converge</a:t>
            </a:r>
            <a:r>
              <a:rPr sz="2500" spc="-7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to</a:t>
            </a:r>
            <a:r>
              <a:rPr sz="2500" spc="-80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true</a:t>
            </a:r>
            <a:r>
              <a:rPr sz="2500" spc="-8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values.</a:t>
            </a:r>
            <a:endParaRPr sz="2500" dirty="0">
              <a:latin typeface="Trebuchet MS"/>
              <a:cs typeface="Trebuchet MS"/>
            </a:endParaRPr>
          </a:p>
        </p:txBody>
      </p:sp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62E40BF1-B31F-CD36-CBAB-A7CEDFE06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18" y="3221887"/>
            <a:ext cx="7772400" cy="34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5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spc="-55" dirty="0"/>
              <a:t>Policy evaluation computation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D7FEFCA0-5144-3CB3-73F8-719F97526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368341"/>
              </p:ext>
            </p:extLst>
          </p:nvPr>
        </p:nvGraphicFramePr>
        <p:xfrm>
          <a:off x="2953403" y="2715412"/>
          <a:ext cx="7683498" cy="3203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5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38810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054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spc="-5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5" dirty="0">
                          <a:latin typeface="Arial"/>
                          <a:cs typeface="Arial"/>
                        </a:rPr>
                        <a:t>0.1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spc="-5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5" dirty="0">
                          <a:latin typeface="Arial"/>
                          <a:cs typeface="Arial"/>
                        </a:rPr>
                        <a:t>0.2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0.7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1.1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1.6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1.9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2.2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2.4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30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2.6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085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5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5" dirty="0">
                          <a:latin typeface="Arial"/>
                          <a:cs typeface="Arial"/>
                        </a:rPr>
                        <a:t>0.1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1.8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1.8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2.2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2.4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2.7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2.8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3.1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085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985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085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5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5" dirty="0">
                          <a:latin typeface="Arial"/>
                          <a:cs typeface="Arial"/>
                        </a:rPr>
                        <a:t>0.1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1.8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1.8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2.2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2.4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2.7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2.8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3.1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810">
                <a:tc>
                  <a:txBody>
                    <a:bodyPr/>
                    <a:lstStyle/>
                    <a:p>
                      <a:pPr marL="300355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085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5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5" dirty="0">
                          <a:latin typeface="Arial"/>
                          <a:cs typeface="Arial"/>
                        </a:rPr>
                        <a:t>0.1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5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2500" spc="-25" dirty="0">
                          <a:latin typeface="Arial"/>
                          <a:cs typeface="Arial"/>
                        </a:rPr>
                        <a:t>0.2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0.7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1.1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1.6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1.9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2.2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2.4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2500" spc="-25" dirty="0">
                          <a:latin typeface="Arial"/>
                          <a:cs typeface="Arial"/>
                        </a:rPr>
                        <a:t>2.6</a:t>
                      </a:r>
                      <a:endParaRPr sz="2500" dirty="0">
                        <a:latin typeface="Arial"/>
                        <a:cs typeface="Arial"/>
                      </a:endParaRPr>
                    </a:p>
                  </a:txBody>
                  <a:tcPr marL="0" marR="0" marT="1085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" name="object 7">
            <a:extLst>
              <a:ext uri="{FF2B5EF4-FFF2-40B4-BE49-F238E27FC236}">
                <a16:creationId xmlns:a16="http://schemas.microsoft.com/office/drawing/2014/main" id="{1A980A75-0A81-61C4-959E-226E535F12F5}"/>
              </a:ext>
            </a:extLst>
          </p:cNvPr>
          <p:cNvSpPr txBox="1"/>
          <p:nvPr/>
        </p:nvSpPr>
        <p:spPr>
          <a:xfrm>
            <a:off x="2506979" y="3851581"/>
            <a:ext cx="351155" cy="9391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525"/>
              </a:lnSpc>
            </a:pPr>
            <a:r>
              <a:rPr sz="2500" dirty="0">
                <a:latin typeface="Arial"/>
                <a:cs typeface="Arial"/>
              </a:rPr>
              <a:t>state</a:t>
            </a:r>
            <a:r>
              <a:rPr sz="2500" spc="-125" dirty="0">
                <a:latin typeface="Arial"/>
                <a:cs typeface="Arial"/>
              </a:rPr>
              <a:t> </a:t>
            </a:r>
            <a:r>
              <a:rPr sz="2500" i="1" spc="160" dirty="0">
                <a:latin typeface="Times New Roman"/>
                <a:cs typeface="Times New Roman"/>
              </a:rPr>
              <a:t>s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27" name="object 8">
            <a:extLst>
              <a:ext uri="{FF2B5EF4-FFF2-40B4-BE49-F238E27FC236}">
                <a16:creationId xmlns:a16="http://schemas.microsoft.com/office/drawing/2014/main" id="{D9F77A8C-D7E5-752B-E6AB-52727F1ABD1D}"/>
              </a:ext>
            </a:extLst>
          </p:cNvPr>
          <p:cNvSpPr txBox="1"/>
          <p:nvPr/>
        </p:nvSpPr>
        <p:spPr>
          <a:xfrm>
            <a:off x="6113561" y="2191274"/>
            <a:ext cx="137287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dirty="0">
                <a:latin typeface="Arial"/>
                <a:cs typeface="Arial"/>
              </a:rPr>
              <a:t>iteration</a:t>
            </a:r>
            <a:r>
              <a:rPr sz="2500" spc="55" dirty="0">
                <a:latin typeface="Arial"/>
                <a:cs typeface="Arial"/>
              </a:rPr>
              <a:t> </a:t>
            </a:r>
            <a:r>
              <a:rPr sz="2500" i="1" spc="165" dirty="0">
                <a:latin typeface="Times New Roman"/>
                <a:cs typeface="Times New Roman"/>
              </a:rPr>
              <a:t>t</a:t>
            </a:r>
            <a:endParaRPr sz="2500">
              <a:latin typeface="Times New Roman"/>
              <a:cs typeface="Times New Roman"/>
            </a:endParaRPr>
          </a:p>
        </p:txBody>
      </p:sp>
      <p:pic>
        <p:nvPicPr>
          <p:cNvPr id="29" name="Picture 2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629966A-0237-B5E2-8D05-FA7CF25B9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565" y="1127294"/>
            <a:ext cx="1767722" cy="9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28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35" y="22034"/>
            <a:ext cx="11022197" cy="1325563"/>
          </a:xfrm>
        </p:spPr>
        <p:txBody>
          <a:bodyPr>
            <a:noAutofit/>
          </a:bodyPr>
          <a:lstStyle/>
          <a:p>
            <a:pPr algn="ctr"/>
            <a:r>
              <a:rPr lang="en-GB" sz="6500" spc="-50" dirty="0"/>
              <a:t>Policy</a:t>
            </a:r>
            <a:r>
              <a:rPr lang="en-GB" sz="6500" spc="-165" dirty="0"/>
              <a:t> </a:t>
            </a:r>
            <a:r>
              <a:rPr lang="en-GB" sz="6500" spc="-85" dirty="0"/>
              <a:t>evaluation</a:t>
            </a:r>
            <a:r>
              <a:rPr lang="en-GB" sz="6500" spc="-160" dirty="0"/>
              <a:t> </a:t>
            </a:r>
            <a:r>
              <a:rPr lang="en-GB" sz="6500" spc="-85" dirty="0"/>
              <a:t>implementation</a:t>
            </a:r>
            <a:endParaRPr lang="en-SE" sz="65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B0B74-7601-8EA3-8773-BE47666E2574}"/>
              </a:ext>
            </a:extLst>
          </p:cNvPr>
          <p:cNvSpPr txBox="1"/>
          <p:nvPr/>
        </p:nvSpPr>
        <p:spPr>
          <a:xfrm>
            <a:off x="1828800" y="1549703"/>
            <a:ext cx="8306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  <a:tabLst>
                <a:tab pos="3910329" algn="l"/>
              </a:tabLst>
            </a:pP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GB" sz="24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n-GB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iterations</a:t>
            </a:r>
            <a:r>
              <a:rPr lang="en-GB" sz="24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i="1" spc="6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400" spc="97" baseline="-1269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GB" sz="2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? </a:t>
            </a:r>
            <a:r>
              <a:rPr lang="en-GB"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r>
              <a:rPr lang="en-GB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until</a:t>
            </a:r>
            <a:r>
              <a:rPr lang="en-GB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en-GB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en-GB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much: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20616B1E-438E-81AA-795E-20C8F1713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25" y="2383441"/>
            <a:ext cx="6599792" cy="1019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35C71-33C7-60DD-5A92-464EF79771A2}"/>
                  </a:ext>
                </a:extLst>
              </p:cNvPr>
              <p:cNvSpPr txBox="1"/>
              <p:nvPr/>
            </p:nvSpPr>
            <p:spPr>
              <a:xfrm>
                <a:off x="2360274" y="4059712"/>
                <a:ext cx="83067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40"/>
                  </a:spcBef>
                </a:pP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Don’t</a:t>
                </a:r>
                <a:r>
                  <a:rPr lang="en-GB" sz="2400" spc="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store</a:t>
                </a:r>
                <a:r>
                  <a:rPr lang="en-GB" sz="2400" spc="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a:rPr lang="en-US" sz="2400" b="0" i="1" baseline="-250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GB" sz="2400" spc="345" baseline="4126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GB" sz="2400" i="1" spc="345" baseline="4126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GB" sz="2400" spc="345" baseline="4126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GB" sz="2400" spc="540" baseline="4126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GB" sz="2400" spc="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114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</a:t>
                </a:r>
                <a:r>
                  <a:rPr lang="en-GB" sz="2400" spc="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</a:t>
                </a:r>
                <a:r>
                  <a:rPr lang="en-GB" sz="2400" spc="3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i="1" spc="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GB" sz="2400" spc="11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GB" sz="2400" spc="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1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</a:t>
                </a:r>
                <a:r>
                  <a:rPr lang="en-GB" sz="2400" spc="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only</a:t>
                </a:r>
                <a:r>
                  <a:rPr lang="en-GB" sz="2400" spc="4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last</a:t>
                </a:r>
                <a:r>
                  <a:rPr lang="en-GB" sz="2400" spc="45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2400" spc="-2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two:</a:t>
                </a:r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B35C71-33C7-60DD-5A92-464EF7977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274" y="4059712"/>
                <a:ext cx="8306717" cy="461665"/>
              </a:xfrm>
              <a:prstGeom prst="rect">
                <a:avLst/>
              </a:prstGeom>
              <a:blipFill>
                <a:blip r:embed="rId4"/>
                <a:stretch>
                  <a:fillRect l="-610" t="-10526" b="-28947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A3CEED7-C41F-5477-0BA3-A129385D5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06" y="4735083"/>
            <a:ext cx="3012195" cy="7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5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spc="-55" dirty="0"/>
              <a:t>Complexity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62E40BF1-B31F-CD36-CBAB-A7CEDFE06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05" y="1245818"/>
            <a:ext cx="7221748" cy="313024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1AE41BB-71B8-0FAB-A630-87A7BED19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352" y="4479799"/>
            <a:ext cx="5488725" cy="220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1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Optimal Quantities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24897F0-B234-6521-6716-36E25C259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331" y="1635919"/>
            <a:ext cx="50292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7" tIns="34289" rIns="68577" bIns="34289" numCol="1" anchor="t" anchorCtr="0" compatLnSpc="1">
            <a:prstTxWarp prst="textNoShape">
              <a:avLst/>
            </a:prstTxWarp>
          </a:bodyPr>
          <a:lstStyle/>
          <a:p>
            <a:pPr marL="257162" indent="-257162" defTabSz="685800" eaLnBrk="1" hangingPunct="1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  <a:defRPr/>
            </a:pPr>
            <a:endParaRPr lang="en-US" sz="2100" i="0" kern="0" dirty="0">
              <a:solidFill>
                <a:srgbClr val="333399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  <a:defRPr/>
            </a:pPr>
            <a:r>
              <a:rPr lang="en-US" sz="2100" i="0" kern="0" dirty="0">
                <a:solidFill>
                  <a:srgbClr val="333399"/>
                </a:solidFill>
                <a:latin typeface="Calibri" pitchFamily="34" charset="0"/>
                <a:ea typeface="ＭＳ Ｐゴシック" pitchFamily="34" charset="-128"/>
              </a:rPr>
              <a:t>The value (utility) of a state s: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sz="2100" i="0" kern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V</a:t>
            </a:r>
            <a:r>
              <a:rPr lang="en-US" sz="2100" i="0" kern="0" baseline="30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sz="2100" i="0" kern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(s) = expected utility starting in s and acting optimally</a:t>
            </a:r>
          </a:p>
          <a:p>
            <a:pPr marL="257162" indent="-257162" defTabSz="685800" eaLnBrk="1" hangingPunct="1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  <a:defRPr/>
            </a:pPr>
            <a:endParaRPr lang="en-US" sz="2100" i="0" kern="0" dirty="0">
              <a:solidFill>
                <a:srgbClr val="333399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  <a:defRPr/>
            </a:pPr>
            <a:r>
              <a:rPr lang="en-US" sz="2100" i="0" kern="0" dirty="0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The value (utility) of a q-state (</a:t>
            </a:r>
            <a:r>
              <a:rPr lang="en-US" sz="2100" i="0" kern="0" dirty="0" err="1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s,a</a:t>
            </a:r>
            <a:r>
              <a:rPr lang="en-US" sz="2100" i="0" kern="0" dirty="0">
                <a:solidFill>
                  <a:srgbClr val="008000"/>
                </a:solidFill>
                <a:latin typeface="Calibri" pitchFamily="34" charset="0"/>
                <a:ea typeface="ＭＳ Ｐゴシック" pitchFamily="34" charset="-128"/>
              </a:rPr>
              <a:t>):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sz="2100" i="0" kern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Q</a:t>
            </a:r>
            <a:r>
              <a:rPr lang="en-US" sz="2100" i="0" kern="0" baseline="30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sz="2100" i="0" kern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(</a:t>
            </a:r>
            <a:r>
              <a:rPr lang="en-US" sz="2100" i="0" kern="0" dirty="0" err="1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s,a</a:t>
            </a:r>
            <a:r>
              <a:rPr lang="en-US" sz="2100" i="0" kern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) = expected utility starting out having taken action a from state s and (thereafter) acting optimally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defRPr/>
            </a:pPr>
            <a:endParaRPr lang="en-US" sz="2100" i="0" kern="0" dirty="0">
              <a:solidFill>
                <a:srgbClr val="CC0000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257162" indent="-257162" defTabSz="685800" eaLnBrk="1" hangingPunct="1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  <a:defRPr/>
            </a:pPr>
            <a:r>
              <a:rPr lang="en-US" sz="2100" i="0" kern="0" dirty="0">
                <a:solidFill>
                  <a:srgbClr val="333399"/>
                </a:solidFill>
                <a:latin typeface="Calibri" pitchFamily="34" charset="0"/>
                <a:ea typeface="ＭＳ Ｐゴシック" pitchFamily="34" charset="-128"/>
              </a:rPr>
              <a:t>The optimal policy:</a:t>
            </a:r>
          </a:p>
          <a:p>
            <a:pPr marL="557185" lvl="1" indent="-214303" defTabSz="685800" eaLnBrk="1" hangingPunct="1">
              <a:lnSpc>
                <a:spcPct val="80000"/>
              </a:lnSpc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sz="2100" i="0" kern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</a:t>
            </a:r>
            <a:r>
              <a:rPr lang="en-US" sz="2100" i="0" kern="0" baseline="30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  <a:sym typeface="Symbol" pitchFamily="18" charset="2"/>
              </a:rPr>
              <a:t>*</a:t>
            </a:r>
            <a:r>
              <a:rPr lang="en-US" sz="2100" i="0" kern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(s) = optimal action from state s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5B95B0F4-7467-63BE-4C08-F47C04FB4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4060" y="2321719"/>
            <a:ext cx="263128" cy="20716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771A11D4-F264-AB0B-69F9-5DBC0CFB4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5954" y="4015979"/>
            <a:ext cx="263128" cy="20716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defTabSz="685800" rtl="1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BC0D53A2-C9BB-D237-2B6A-5A6024EA71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2516" y="2538413"/>
            <a:ext cx="1052513" cy="6048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08B79C63-0EFF-3A9A-7D08-F6C669C24C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50932" y="2538413"/>
            <a:ext cx="394097" cy="6048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A4F78AF9-2389-8B25-DBD5-8097B6087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5028" y="2538413"/>
            <a:ext cx="394097" cy="51792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1638F855-7D17-F116-D52A-0526EE304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2825" y="3143250"/>
            <a:ext cx="219075" cy="215504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1" name="Line 13">
            <a:extLst>
              <a:ext uri="{FF2B5EF4-FFF2-40B4-BE49-F238E27FC236}">
                <a16:creationId xmlns:a16="http://schemas.microsoft.com/office/drawing/2014/main" id="{4B183922-85BD-4F22-632B-039D80CA76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6582" y="3358754"/>
            <a:ext cx="517922" cy="34885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2" name="Line 14">
            <a:extLst>
              <a:ext uri="{FF2B5EF4-FFF2-40B4-BE49-F238E27FC236}">
                <a16:creationId xmlns:a16="http://schemas.microsoft.com/office/drawing/2014/main" id="{A7D7A14A-C301-735C-DF87-8878B21D4F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4504" y="3358754"/>
            <a:ext cx="567928" cy="29170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43A796D1-09FB-E43E-1FD2-B07D3204E8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23510" y="3358754"/>
            <a:ext cx="330994" cy="6477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4" name="Line 16">
            <a:extLst>
              <a:ext uri="{FF2B5EF4-FFF2-40B4-BE49-F238E27FC236}">
                <a16:creationId xmlns:a16="http://schemas.microsoft.com/office/drawing/2014/main" id="{A4DB328D-6A8C-EC57-2D42-A53C15A19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4503" y="3358754"/>
            <a:ext cx="317897" cy="6477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C87B375C-E9F9-E4F7-3556-1617A00BF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006" y="2719388"/>
            <a:ext cx="21907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a</a:t>
            </a:r>
          </a:p>
        </p:txBody>
      </p:sp>
      <p:sp>
        <p:nvSpPr>
          <p:cNvPr id="17" name="Text Box 18">
            <a:extLst>
              <a:ext uri="{FF2B5EF4-FFF2-40B4-BE49-F238E27FC236}">
                <a16:creationId xmlns:a16="http://schemas.microsoft.com/office/drawing/2014/main" id="{DF2482FF-5123-99F3-B025-C1F5E97C5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7" y="2321719"/>
            <a:ext cx="21907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</p:txBody>
      </p:sp>
      <p:sp>
        <p:nvSpPr>
          <p:cNvPr id="26" name="Text Box 19">
            <a:extLst>
              <a:ext uri="{FF2B5EF4-FFF2-40B4-BE49-F238E27FC236}">
                <a16:creationId xmlns:a16="http://schemas.microsoft.com/office/drawing/2014/main" id="{6EDDAE60-3750-80F6-AC4F-709B44CBD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130" y="4006454"/>
            <a:ext cx="375047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defTabSz="685800" rtl="1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s’</a:t>
            </a:r>
          </a:p>
        </p:txBody>
      </p:sp>
      <p:sp>
        <p:nvSpPr>
          <p:cNvPr id="27" name="Text Box 20">
            <a:extLst>
              <a:ext uri="{FF2B5EF4-FFF2-40B4-BE49-F238E27FC236}">
                <a16:creationId xmlns:a16="http://schemas.microsoft.com/office/drawing/2014/main" id="{97CD9CC9-3374-6E5F-11EC-984454EB2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1900" y="3143250"/>
            <a:ext cx="43815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 dirty="0">
                <a:solidFill>
                  <a:srgbClr val="008000"/>
                </a:solidFill>
                <a:latin typeface="Calibri"/>
                <a:ea typeface="ＭＳ Ｐゴシック" pitchFamily="34" charset="-128"/>
                <a:cs typeface="Calibri"/>
              </a:rPr>
              <a:t>s, a</a:t>
            </a:r>
          </a:p>
        </p:txBody>
      </p:sp>
      <p:sp>
        <p:nvSpPr>
          <p:cNvPr id="28" name="Line 22">
            <a:extLst>
              <a:ext uri="{FF2B5EF4-FFF2-40B4-BE49-F238E27FC236}">
                <a16:creationId xmlns:a16="http://schemas.microsoft.com/office/drawing/2014/main" id="{BF45A679-F74A-9FC8-8EEE-6E84E31CBD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5600" y="4223148"/>
            <a:ext cx="1051322" cy="302419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29" name="Line 24">
            <a:extLst>
              <a:ext uri="{FF2B5EF4-FFF2-40B4-BE49-F238E27FC236}">
                <a16:creationId xmlns:a16="http://schemas.microsoft.com/office/drawing/2014/main" id="{5E436D1C-379D-CD64-BE53-9585A991C7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62825" y="4223148"/>
            <a:ext cx="394097" cy="30241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0" name="Line 25">
            <a:extLst>
              <a:ext uri="{FF2B5EF4-FFF2-40B4-BE49-F238E27FC236}">
                <a16:creationId xmlns:a16="http://schemas.microsoft.com/office/drawing/2014/main" id="{611A68A0-457F-427B-139C-DBA957F89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56922" y="4223148"/>
            <a:ext cx="395288" cy="25836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defTabSz="685800" eaLnBrk="1" hangingPunct="1"/>
            <a:endParaRPr lang="en-US" sz="1350" i="0">
              <a:solidFill>
                <a:srgbClr val="000000"/>
              </a:solidFill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31" name="Text Box 27">
            <a:extLst>
              <a:ext uri="{FF2B5EF4-FFF2-40B4-BE49-F238E27FC236}">
                <a16:creationId xmlns:a16="http://schemas.microsoft.com/office/drawing/2014/main" id="{AD8CEC4F-D7CC-8692-3132-EEEFF8C9D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7009" y="3676650"/>
            <a:ext cx="162282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500" i="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(</a:t>
            </a:r>
            <a:r>
              <a:rPr lang="en-US" sz="1500" i="0" dirty="0" err="1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sz="1500" i="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’) is a </a:t>
            </a:r>
            <a:br>
              <a:rPr lang="en-US" sz="1500" i="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</a:br>
            <a:r>
              <a:rPr lang="en-US" sz="15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transition</a:t>
            </a:r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42C39696-02D7-A4E3-A556-63145B1DB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8031" y="3670697"/>
            <a:ext cx="614363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350" i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s,a,s’</a:t>
            </a:r>
          </a:p>
        </p:txBody>
      </p:sp>
      <p:sp>
        <p:nvSpPr>
          <p:cNvPr id="33" name="Text Box 30">
            <a:extLst>
              <a:ext uri="{FF2B5EF4-FFF2-40B4-BE49-F238E27FC236}">
                <a16:creationId xmlns:a16="http://schemas.microsoft.com/office/drawing/2014/main" id="{957EB7C6-89E4-A62A-1D5E-8B1814A5F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7010" y="2221707"/>
            <a:ext cx="78938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500" i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s is a </a:t>
            </a:r>
            <a:r>
              <a:rPr lang="en-US" sz="150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rPr>
              <a:t>state</a:t>
            </a:r>
          </a:p>
        </p:txBody>
      </p:sp>
      <p:sp>
        <p:nvSpPr>
          <p:cNvPr id="34" name="Text Box 32">
            <a:extLst>
              <a:ext uri="{FF2B5EF4-FFF2-40B4-BE49-F238E27FC236}">
                <a16:creationId xmlns:a16="http://schemas.microsoft.com/office/drawing/2014/main" id="{851790BD-351F-AF03-55C3-0400D95E2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7010" y="2950369"/>
            <a:ext cx="97155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685800" eaLnBrk="1" hangingPunct="1">
              <a:spcBef>
                <a:spcPct val="50000"/>
              </a:spcBef>
            </a:pPr>
            <a:r>
              <a:rPr lang="en-US" sz="1500" i="0" dirty="0">
                <a:solidFill>
                  <a:srgbClr val="008000"/>
                </a:solidFill>
                <a:latin typeface="Calibri"/>
                <a:ea typeface="ＭＳ Ｐゴシック" pitchFamily="34" charset="-128"/>
                <a:cs typeface="Calibri"/>
              </a:rPr>
              <a:t>(s, a) is a </a:t>
            </a:r>
            <a:r>
              <a:rPr lang="en-US" sz="1500" dirty="0">
                <a:solidFill>
                  <a:srgbClr val="008000"/>
                </a:solidFill>
                <a:latin typeface="Calibri"/>
                <a:ea typeface="ＭＳ Ｐゴシック" pitchFamily="34" charset="-128"/>
                <a:cs typeface="Calibri"/>
              </a:rPr>
              <a:t>q-state</a:t>
            </a:r>
          </a:p>
        </p:txBody>
      </p:sp>
    </p:spTree>
    <p:extLst>
      <p:ext uri="{BB962C8B-B14F-4D97-AF65-F5344CB8AC3E}">
        <p14:creationId xmlns:p14="http://schemas.microsoft.com/office/powerpoint/2010/main" val="149862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Optimal Quantities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A7279A6-5682-8FA5-B6F4-4D7833C321B5}"/>
              </a:ext>
            </a:extLst>
          </p:cNvPr>
          <p:cNvSpPr txBox="1"/>
          <p:nvPr/>
        </p:nvSpPr>
        <p:spPr>
          <a:xfrm>
            <a:off x="1361401" y="2523456"/>
            <a:ext cx="64116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4000" dirty="0">
                <a:latin typeface="Calibri"/>
                <a:ea typeface="ＭＳ Ｐゴシック" pitchFamily="34" charset="-128"/>
                <a:cs typeface="Calibri"/>
              </a:rPr>
              <a:t>Bellman Equations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CF9277-3405-868F-10C8-6AC163D2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0197" y="1908575"/>
            <a:ext cx="6413897" cy="3856909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DAE115-D179-BE1B-B3D9-3C67A8A64D96}"/>
              </a:ext>
            </a:extLst>
          </p:cNvPr>
          <p:cNvSpPr txBox="1"/>
          <p:nvPr/>
        </p:nvSpPr>
        <p:spPr>
          <a:xfrm>
            <a:off x="7440897" y="2245921"/>
            <a:ext cx="4171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How to be optimal:</a:t>
            </a:r>
          </a:p>
          <a:p>
            <a:pPr defTabSz="685800" eaLnBrk="1" hangingPunct="1"/>
            <a:endParaRPr lang="en-US" sz="1350" i="0" dirty="0">
              <a:solidFill>
                <a:srgbClr val="000000"/>
              </a:solidFill>
              <a:latin typeface="Calibri" pitchFamily="34" charset="0"/>
              <a:ea typeface="+mn-ea"/>
            </a:endParaRPr>
          </a:p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    Step 1: Take correct first action</a:t>
            </a:r>
          </a:p>
          <a:p>
            <a:pPr defTabSz="685800" eaLnBrk="1" hangingPunct="1"/>
            <a:endParaRPr lang="en-US" sz="1350" i="0" dirty="0">
              <a:solidFill>
                <a:srgbClr val="000000"/>
              </a:solidFill>
              <a:latin typeface="Calibri" pitchFamily="34" charset="0"/>
              <a:ea typeface="+mn-ea"/>
            </a:endParaRPr>
          </a:p>
          <a:p>
            <a:pPr defTabSz="685800" eaLnBrk="1" hangingPunct="1"/>
            <a:r>
              <a:rPr lang="en-US" sz="2100" i="0" dirty="0">
                <a:solidFill>
                  <a:srgbClr val="000000"/>
                </a:solidFill>
                <a:latin typeface="Calibri" pitchFamily="34" charset="0"/>
                <a:ea typeface="+mn-ea"/>
              </a:rPr>
              <a:t>    Step 2: Keep being optimal</a:t>
            </a:r>
          </a:p>
        </p:txBody>
      </p:sp>
    </p:spTree>
    <p:extLst>
      <p:ext uri="{BB962C8B-B14F-4D97-AF65-F5344CB8AC3E}">
        <p14:creationId xmlns:p14="http://schemas.microsoft.com/office/powerpoint/2010/main" val="76744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20130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spc="-55" dirty="0"/>
              <a:t>Optimal value and Q-value</a:t>
            </a:r>
            <a:br>
              <a:rPr lang="en-GB" sz="4400" dirty="0">
                <a:solidFill>
                  <a:srgbClr val="0000A1"/>
                </a:solidFill>
                <a:effectLst/>
                <a:latin typeface="Helvetica" pitchFamily="2" charset="0"/>
              </a:rPr>
            </a:b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A7279A6-5682-8FA5-B6F4-4D7833C321B5}"/>
              </a:ext>
            </a:extLst>
          </p:cNvPr>
          <p:cNvSpPr txBox="1"/>
          <p:nvPr/>
        </p:nvSpPr>
        <p:spPr>
          <a:xfrm>
            <a:off x="3414484" y="1067899"/>
            <a:ext cx="6411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GB" sz="2000" spc="-13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GB"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try to get directly at maximum expected utility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859DD8-3C45-7F26-40E5-AC9C596CD0A9}"/>
              </a:ext>
            </a:extLst>
          </p:cNvPr>
          <p:cNvGrpSpPr/>
          <p:nvPr/>
        </p:nvGrpSpPr>
        <p:grpSpPr>
          <a:xfrm>
            <a:off x="1129441" y="1351957"/>
            <a:ext cx="9320472" cy="1333245"/>
            <a:chOff x="1569201" y="1136823"/>
            <a:chExt cx="9320472" cy="13332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BE3C8B-82BC-81EA-3366-6955589F3750}"/>
                </a:ext>
              </a:extLst>
            </p:cNvPr>
            <p:cNvGrpSpPr/>
            <p:nvPr/>
          </p:nvGrpSpPr>
          <p:grpSpPr>
            <a:xfrm>
              <a:off x="1569201" y="1136823"/>
              <a:ext cx="9320472" cy="1333245"/>
              <a:chOff x="2676762" y="1464484"/>
              <a:chExt cx="9663198" cy="1476997"/>
            </a:xfrm>
          </p:grpSpPr>
          <p:sp>
            <p:nvSpPr>
              <p:cNvPr id="8" name="object 4">
                <a:extLst>
                  <a:ext uri="{FF2B5EF4-FFF2-40B4-BE49-F238E27FC236}">
                    <a16:creationId xmlns:a16="http://schemas.microsoft.com/office/drawing/2014/main" id="{1BB67098-035E-2121-75CC-8102FC9D406F}"/>
                  </a:ext>
                </a:extLst>
              </p:cNvPr>
              <p:cNvSpPr/>
              <p:nvPr/>
            </p:nvSpPr>
            <p:spPr>
              <a:xfrm>
                <a:off x="2676762" y="1849001"/>
                <a:ext cx="9663198" cy="1092480"/>
              </a:xfrm>
              <a:custGeom>
                <a:avLst/>
                <a:gdLst/>
                <a:ahLst/>
                <a:cxnLst/>
                <a:rect l="l" t="t" r="r" b="b"/>
                <a:pathLst>
                  <a:path w="9284970" h="1439545">
                    <a:moveTo>
                      <a:pt x="0" y="0"/>
                    </a:moveTo>
                    <a:lnTo>
                      <a:pt x="0" y="1439104"/>
                    </a:lnTo>
                    <a:lnTo>
                      <a:pt x="9284633" y="1439104"/>
                    </a:lnTo>
                    <a:lnTo>
                      <a:pt x="9284633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2543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object 5">
                <a:extLst>
                  <a:ext uri="{FF2B5EF4-FFF2-40B4-BE49-F238E27FC236}">
                    <a16:creationId xmlns:a16="http://schemas.microsoft.com/office/drawing/2014/main" id="{393C581C-2536-FC03-4D9D-5B2C2F05079A}"/>
                  </a:ext>
                </a:extLst>
              </p:cNvPr>
              <p:cNvSpPr/>
              <p:nvPr/>
            </p:nvSpPr>
            <p:spPr>
              <a:xfrm>
                <a:off x="3168134" y="1624476"/>
                <a:ext cx="4134862" cy="629920"/>
              </a:xfrm>
              <a:custGeom>
                <a:avLst/>
                <a:gdLst/>
                <a:ahLst/>
                <a:cxnLst/>
                <a:rect l="l" t="t" r="r" b="b"/>
                <a:pathLst>
                  <a:path w="5738495" h="629919">
                    <a:moveTo>
                      <a:pt x="5738388" y="0"/>
                    </a:moveTo>
                    <a:lnTo>
                      <a:pt x="0" y="0"/>
                    </a:lnTo>
                    <a:lnTo>
                      <a:pt x="0" y="629417"/>
                    </a:lnTo>
                    <a:lnTo>
                      <a:pt x="5738388" y="629417"/>
                    </a:lnTo>
                    <a:lnTo>
                      <a:pt x="573838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" name="object 6">
                <a:extLst>
                  <a:ext uri="{FF2B5EF4-FFF2-40B4-BE49-F238E27FC236}">
                    <a16:creationId xmlns:a16="http://schemas.microsoft.com/office/drawing/2014/main" id="{961AA963-E29C-C9B2-3D75-F08BFEA55417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23358" y="1464484"/>
                <a:ext cx="668290" cy="629417"/>
              </a:xfrm>
              <a:prstGeom prst="rect">
                <a:avLst/>
              </a:prstGeom>
            </p:spPr>
          </p:pic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8924CDF2-2317-83F5-55EB-5C16D4D36720}"/>
                  </a:ext>
                </a:extLst>
              </p:cNvPr>
              <p:cNvSpPr txBox="1"/>
              <p:nvPr/>
            </p:nvSpPr>
            <p:spPr>
              <a:xfrm>
                <a:off x="2976797" y="1624476"/>
                <a:ext cx="9284118" cy="446091"/>
              </a:xfrm>
              <a:prstGeom prst="rect">
                <a:avLst/>
              </a:prstGeom>
            </p:spPr>
            <p:txBody>
              <a:bodyPr vert="horz" wrap="square" lIns="0" tIns="17780" rIns="0" bIns="0" rtlCol="0">
                <a:spAutoFit/>
              </a:bodyPr>
              <a:lstStyle/>
              <a:p>
                <a:pPr marL="768985">
                  <a:lnSpc>
                    <a:spcPct val="100000"/>
                  </a:lnSpc>
                  <a:spcBef>
                    <a:spcPts val="140"/>
                  </a:spcBef>
                  <a:tabLst>
                    <a:tab pos="2469515" algn="l"/>
                  </a:tabLst>
                </a:pPr>
                <a:r>
                  <a:rPr sz="2500" b="1" spc="-10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Definition:</a:t>
                </a:r>
                <a:r>
                  <a:rPr lang="en-GB" sz="2500" b="1" spc="-10" dirty="0">
                    <a:solidFill>
                      <a:srgbClr val="008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optimal value </a:t>
                </a:r>
                <a:endParaRPr lang="en-GB" sz="2500" b="1" dirty="0">
                  <a:solidFill>
                    <a:srgbClr val="008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2350B3-7A5F-9EAB-B0E4-B5CBD3C9D21A}"/>
                </a:ext>
              </a:extLst>
            </p:cNvPr>
            <p:cNvSpPr txBox="1"/>
            <p:nvPr/>
          </p:nvSpPr>
          <p:spPr>
            <a:xfrm>
              <a:off x="1695402" y="1780705"/>
              <a:ext cx="87267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spc="-9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optimal value </a:t>
              </a:r>
              <a:r>
                <a:rPr lang="en-GB" sz="2400" i="1" spc="-9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 </a:t>
              </a:r>
              <a:r>
                <a:rPr lang="en-GB" sz="2400" i="1" spc="-90" baseline="3000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r>
                <a:rPr lang="en-GB" sz="2400" i="1" spc="-9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(s) </a:t>
              </a:r>
              <a:r>
                <a:rPr lang="en-GB" sz="2400" spc="-9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the maximum value attained by any policy.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AAC544-C0C3-6B98-5485-2C1A6A0C54DB}"/>
              </a:ext>
            </a:extLst>
          </p:cNvPr>
          <p:cNvGrpSpPr/>
          <p:nvPr/>
        </p:nvGrpSpPr>
        <p:grpSpPr>
          <a:xfrm>
            <a:off x="972329" y="2723761"/>
            <a:ext cx="8557994" cy="2148272"/>
            <a:chOff x="1791351" y="3417033"/>
            <a:chExt cx="8461939" cy="2101175"/>
          </a:xfrm>
        </p:grpSpPr>
        <p:grpSp>
          <p:nvGrpSpPr>
            <p:cNvPr id="55" name="object 3">
              <a:extLst>
                <a:ext uri="{FF2B5EF4-FFF2-40B4-BE49-F238E27FC236}">
                  <a16:creationId xmlns:a16="http://schemas.microsoft.com/office/drawing/2014/main" id="{00155B3F-978D-92FA-BB78-138EB5102E10}"/>
                </a:ext>
              </a:extLst>
            </p:cNvPr>
            <p:cNvGrpSpPr/>
            <p:nvPr/>
          </p:nvGrpSpPr>
          <p:grpSpPr>
            <a:xfrm>
              <a:off x="2563319" y="3940868"/>
              <a:ext cx="6562090" cy="1577340"/>
              <a:chOff x="1251096" y="1850785"/>
              <a:chExt cx="6562090" cy="1577340"/>
            </a:xfrm>
          </p:grpSpPr>
          <p:sp>
            <p:nvSpPr>
              <p:cNvPr id="56" name="object 4">
                <a:extLst>
                  <a:ext uri="{FF2B5EF4-FFF2-40B4-BE49-F238E27FC236}">
                    <a16:creationId xmlns:a16="http://schemas.microsoft.com/office/drawing/2014/main" id="{E0532EFC-8E09-A1FD-CED6-3AD39AE14427}"/>
                  </a:ext>
                </a:extLst>
              </p:cNvPr>
              <p:cNvSpPr/>
              <p:nvPr/>
            </p:nvSpPr>
            <p:spPr>
              <a:xfrm>
                <a:off x="1264113" y="2321561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69" h="636269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2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8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1" y="15606"/>
                    </a:lnTo>
                    <a:lnTo>
                      <a:pt x="173703" y="34583"/>
                    </a:lnTo>
                    <a:lnTo>
                      <a:pt x="131285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2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9"/>
                    </a:lnTo>
                    <a:lnTo>
                      <a:pt x="93111" y="542663"/>
                    </a:lnTo>
                    <a:lnTo>
                      <a:pt x="131285" y="575238"/>
                    </a:lnTo>
                    <a:lnTo>
                      <a:pt x="173703" y="601191"/>
                    </a:lnTo>
                    <a:lnTo>
                      <a:pt x="219511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8" y="575238"/>
                    </a:lnTo>
                    <a:lnTo>
                      <a:pt x="542663" y="542663"/>
                    </a:lnTo>
                    <a:lnTo>
                      <a:pt x="575238" y="504489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5">
                <a:extLst>
                  <a:ext uri="{FF2B5EF4-FFF2-40B4-BE49-F238E27FC236}">
                    <a16:creationId xmlns:a16="http://schemas.microsoft.com/office/drawing/2014/main" id="{F75209D2-12C1-6E03-D329-BF8F6E40ABEB}"/>
                  </a:ext>
                </a:extLst>
              </p:cNvPr>
              <p:cNvSpPr/>
              <p:nvPr/>
            </p:nvSpPr>
            <p:spPr>
              <a:xfrm>
                <a:off x="1912614" y="2250582"/>
                <a:ext cx="2175510" cy="337820"/>
              </a:xfrm>
              <a:custGeom>
                <a:avLst/>
                <a:gdLst/>
                <a:ahLst/>
                <a:cxnLst/>
                <a:rect l="l" t="t" r="r" b="b"/>
                <a:pathLst>
                  <a:path w="2175510" h="337819">
                    <a:moveTo>
                      <a:pt x="0" y="337562"/>
                    </a:moveTo>
                    <a:lnTo>
                      <a:pt x="2175416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6">
                <a:extLst>
                  <a:ext uri="{FF2B5EF4-FFF2-40B4-BE49-F238E27FC236}">
                    <a16:creationId xmlns:a16="http://schemas.microsoft.com/office/drawing/2014/main" id="{9D2039C8-9AA0-356E-D128-072BCC9CD762}"/>
                  </a:ext>
                </a:extLst>
              </p:cNvPr>
              <p:cNvSpPr/>
              <p:nvPr/>
            </p:nvSpPr>
            <p:spPr>
              <a:xfrm>
                <a:off x="4214109" y="1863803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636269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2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8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1" y="15606"/>
                    </a:lnTo>
                    <a:lnTo>
                      <a:pt x="173703" y="34583"/>
                    </a:lnTo>
                    <a:lnTo>
                      <a:pt x="131285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2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9"/>
                    </a:lnTo>
                    <a:lnTo>
                      <a:pt x="93111" y="542663"/>
                    </a:lnTo>
                    <a:lnTo>
                      <a:pt x="131285" y="575238"/>
                    </a:lnTo>
                    <a:lnTo>
                      <a:pt x="173703" y="601191"/>
                    </a:lnTo>
                    <a:lnTo>
                      <a:pt x="219511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8" y="575238"/>
                    </a:lnTo>
                    <a:lnTo>
                      <a:pt x="542663" y="542663"/>
                    </a:lnTo>
                    <a:lnTo>
                      <a:pt x="575238" y="504489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FF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9" name="object 7">
                <a:extLst>
                  <a:ext uri="{FF2B5EF4-FFF2-40B4-BE49-F238E27FC236}">
                    <a16:creationId xmlns:a16="http://schemas.microsoft.com/office/drawing/2014/main" id="{E446CE00-2EE7-54EB-B7DB-23A9FBAA05FD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079775" y="2214635"/>
                <a:ext cx="119664" cy="71891"/>
              </a:xfrm>
              <a:prstGeom prst="rect">
                <a:avLst/>
              </a:prstGeom>
            </p:spPr>
          </p:pic>
          <p:sp>
            <p:nvSpPr>
              <p:cNvPr id="60" name="object 8">
                <a:extLst>
                  <a:ext uri="{FF2B5EF4-FFF2-40B4-BE49-F238E27FC236}">
                    <a16:creationId xmlns:a16="http://schemas.microsoft.com/office/drawing/2014/main" id="{989226FF-1590-61E4-7ABC-BED4B1743D22}"/>
                  </a:ext>
                </a:extLst>
              </p:cNvPr>
              <p:cNvSpPr/>
              <p:nvPr/>
            </p:nvSpPr>
            <p:spPr>
              <a:xfrm>
                <a:off x="2978143" y="2264589"/>
                <a:ext cx="153035" cy="276860"/>
              </a:xfrm>
              <a:custGeom>
                <a:avLst/>
                <a:gdLst/>
                <a:ahLst/>
                <a:cxnLst/>
                <a:rect l="l" t="t" r="r" b="b"/>
                <a:pathLst>
                  <a:path w="153035" h="27686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276780"/>
                    </a:lnTo>
                    <a:lnTo>
                      <a:pt x="152587" y="276780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9">
                <a:extLst>
                  <a:ext uri="{FF2B5EF4-FFF2-40B4-BE49-F238E27FC236}">
                    <a16:creationId xmlns:a16="http://schemas.microsoft.com/office/drawing/2014/main" id="{1DC2DDF4-8552-E909-5243-0037B01D5B08}"/>
                  </a:ext>
                </a:extLst>
              </p:cNvPr>
              <p:cNvSpPr/>
              <p:nvPr/>
            </p:nvSpPr>
            <p:spPr>
              <a:xfrm>
                <a:off x="4214109" y="2779319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636270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2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8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1" y="15606"/>
                    </a:lnTo>
                    <a:lnTo>
                      <a:pt x="173703" y="34583"/>
                    </a:lnTo>
                    <a:lnTo>
                      <a:pt x="131285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2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9"/>
                    </a:lnTo>
                    <a:lnTo>
                      <a:pt x="93111" y="542663"/>
                    </a:lnTo>
                    <a:lnTo>
                      <a:pt x="131285" y="575238"/>
                    </a:lnTo>
                    <a:lnTo>
                      <a:pt x="173703" y="601191"/>
                    </a:lnTo>
                    <a:lnTo>
                      <a:pt x="219511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8" y="575238"/>
                    </a:lnTo>
                    <a:lnTo>
                      <a:pt x="542663" y="542663"/>
                    </a:lnTo>
                    <a:lnTo>
                      <a:pt x="575238" y="504489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FF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0">
                <a:extLst>
                  <a:ext uri="{FF2B5EF4-FFF2-40B4-BE49-F238E27FC236}">
                    <a16:creationId xmlns:a16="http://schemas.microsoft.com/office/drawing/2014/main" id="{14924CB2-9253-2350-8C1C-7CE0362463B5}"/>
                  </a:ext>
                </a:extLst>
              </p:cNvPr>
              <p:cNvSpPr/>
              <p:nvPr/>
            </p:nvSpPr>
            <p:spPr>
              <a:xfrm>
                <a:off x="7164105" y="1863803"/>
                <a:ext cx="636270" cy="1551305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1551304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2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8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1" y="15606"/>
                    </a:lnTo>
                    <a:lnTo>
                      <a:pt x="173703" y="34583"/>
                    </a:lnTo>
                    <a:lnTo>
                      <a:pt x="131285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2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9"/>
                    </a:lnTo>
                    <a:lnTo>
                      <a:pt x="93111" y="542663"/>
                    </a:lnTo>
                    <a:lnTo>
                      <a:pt x="131285" y="575238"/>
                    </a:lnTo>
                    <a:lnTo>
                      <a:pt x="173703" y="601191"/>
                    </a:lnTo>
                    <a:lnTo>
                      <a:pt x="219511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8" y="575238"/>
                    </a:lnTo>
                    <a:lnTo>
                      <a:pt x="542663" y="542663"/>
                    </a:lnTo>
                    <a:lnTo>
                      <a:pt x="575238" y="504489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  <a:path w="636270" h="1551304">
                    <a:moveTo>
                      <a:pt x="635774" y="1233403"/>
                    </a:moveTo>
                    <a:lnTo>
                      <a:pt x="631814" y="1183373"/>
                    </a:lnTo>
                    <a:lnTo>
                      <a:pt x="620168" y="1135027"/>
                    </a:lnTo>
                    <a:lnTo>
                      <a:pt x="601191" y="1089219"/>
                    </a:lnTo>
                    <a:lnTo>
                      <a:pt x="575238" y="1046801"/>
                    </a:lnTo>
                    <a:lnTo>
                      <a:pt x="542663" y="1008627"/>
                    </a:lnTo>
                    <a:lnTo>
                      <a:pt x="504488" y="976052"/>
                    </a:lnTo>
                    <a:lnTo>
                      <a:pt x="462071" y="950099"/>
                    </a:lnTo>
                    <a:lnTo>
                      <a:pt x="416262" y="931122"/>
                    </a:lnTo>
                    <a:lnTo>
                      <a:pt x="367917" y="919476"/>
                    </a:lnTo>
                    <a:lnTo>
                      <a:pt x="317887" y="915515"/>
                    </a:lnTo>
                    <a:lnTo>
                      <a:pt x="267857" y="919476"/>
                    </a:lnTo>
                    <a:lnTo>
                      <a:pt x="219511" y="931122"/>
                    </a:lnTo>
                    <a:lnTo>
                      <a:pt x="173703" y="950099"/>
                    </a:lnTo>
                    <a:lnTo>
                      <a:pt x="131285" y="976052"/>
                    </a:lnTo>
                    <a:lnTo>
                      <a:pt x="93111" y="1008627"/>
                    </a:lnTo>
                    <a:lnTo>
                      <a:pt x="60536" y="1046801"/>
                    </a:lnTo>
                    <a:lnTo>
                      <a:pt x="34583" y="1089219"/>
                    </a:lnTo>
                    <a:lnTo>
                      <a:pt x="15606" y="1135027"/>
                    </a:lnTo>
                    <a:lnTo>
                      <a:pt x="3960" y="1183373"/>
                    </a:lnTo>
                    <a:lnTo>
                      <a:pt x="0" y="1233403"/>
                    </a:lnTo>
                    <a:lnTo>
                      <a:pt x="3960" y="1283433"/>
                    </a:lnTo>
                    <a:lnTo>
                      <a:pt x="15606" y="1331778"/>
                    </a:lnTo>
                    <a:lnTo>
                      <a:pt x="34583" y="1377587"/>
                    </a:lnTo>
                    <a:lnTo>
                      <a:pt x="60536" y="1420004"/>
                    </a:lnTo>
                    <a:lnTo>
                      <a:pt x="93111" y="1458179"/>
                    </a:lnTo>
                    <a:lnTo>
                      <a:pt x="131285" y="1490754"/>
                    </a:lnTo>
                    <a:lnTo>
                      <a:pt x="173703" y="1516707"/>
                    </a:lnTo>
                    <a:lnTo>
                      <a:pt x="219511" y="1535684"/>
                    </a:lnTo>
                    <a:lnTo>
                      <a:pt x="267857" y="1547330"/>
                    </a:lnTo>
                    <a:lnTo>
                      <a:pt x="317887" y="1551290"/>
                    </a:lnTo>
                    <a:lnTo>
                      <a:pt x="367917" y="1547330"/>
                    </a:lnTo>
                    <a:lnTo>
                      <a:pt x="416262" y="1535684"/>
                    </a:lnTo>
                    <a:lnTo>
                      <a:pt x="462071" y="1516707"/>
                    </a:lnTo>
                    <a:lnTo>
                      <a:pt x="504488" y="1490754"/>
                    </a:lnTo>
                    <a:lnTo>
                      <a:pt x="542663" y="1458179"/>
                    </a:lnTo>
                    <a:lnTo>
                      <a:pt x="575238" y="1420004"/>
                    </a:lnTo>
                    <a:lnTo>
                      <a:pt x="601191" y="1377587"/>
                    </a:lnTo>
                    <a:lnTo>
                      <a:pt x="620168" y="1331778"/>
                    </a:lnTo>
                    <a:lnTo>
                      <a:pt x="631814" y="1283433"/>
                    </a:lnTo>
                    <a:lnTo>
                      <a:pt x="635774" y="1233403"/>
                    </a:lnTo>
                    <a:close/>
                  </a:path>
                </a:pathLst>
              </a:custGeom>
              <a:ln w="25430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D4334749-A13C-7131-020C-18ABB010324A}"/>
                </a:ext>
              </a:extLst>
            </p:cNvPr>
            <p:cNvSpPr txBox="1"/>
            <p:nvPr/>
          </p:nvSpPr>
          <p:spPr>
            <a:xfrm>
              <a:off x="4302826" y="4350034"/>
              <a:ext cx="127635" cy="25781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i="1" spc="15" dirty="0">
                  <a:latin typeface="Cambria"/>
                  <a:cs typeface="Cambria"/>
                </a:rPr>
                <a:t>a</a:t>
              </a:r>
              <a:endParaRPr sz="1500">
                <a:latin typeface="Cambria"/>
                <a:cs typeface="Cambria"/>
              </a:endParaRPr>
            </a:p>
          </p:txBody>
        </p:sp>
        <p:grpSp>
          <p:nvGrpSpPr>
            <p:cNvPr id="64" name="object 12">
              <a:extLst>
                <a:ext uri="{FF2B5EF4-FFF2-40B4-BE49-F238E27FC236}">
                  <a16:creationId xmlns:a16="http://schemas.microsoft.com/office/drawing/2014/main" id="{AA82748A-A17D-A216-BB16-C361C8B21739}"/>
                </a:ext>
              </a:extLst>
            </p:cNvPr>
            <p:cNvGrpSpPr/>
            <p:nvPr/>
          </p:nvGrpSpPr>
          <p:grpSpPr>
            <a:xfrm>
              <a:off x="3221344" y="4235432"/>
              <a:ext cx="5224145" cy="919480"/>
              <a:chOff x="1909121" y="2145349"/>
              <a:chExt cx="5224145" cy="919480"/>
            </a:xfrm>
          </p:grpSpPr>
          <p:sp>
            <p:nvSpPr>
              <p:cNvPr id="65" name="object 13">
                <a:extLst>
                  <a:ext uri="{FF2B5EF4-FFF2-40B4-BE49-F238E27FC236}">
                    <a16:creationId xmlns:a16="http://schemas.microsoft.com/office/drawing/2014/main" id="{B483DC56-B874-A3FF-8699-CAB6D56D7F95}"/>
                  </a:ext>
                </a:extLst>
              </p:cNvPr>
              <p:cNvSpPr/>
              <p:nvPr/>
            </p:nvSpPr>
            <p:spPr>
              <a:xfrm>
                <a:off x="1912614" y="2690752"/>
                <a:ext cx="2175510" cy="337820"/>
              </a:xfrm>
              <a:custGeom>
                <a:avLst/>
                <a:gdLst/>
                <a:ahLst/>
                <a:cxnLst/>
                <a:rect l="l" t="t" r="r" b="b"/>
                <a:pathLst>
                  <a:path w="2175510" h="337819">
                    <a:moveTo>
                      <a:pt x="0" y="0"/>
                    </a:moveTo>
                    <a:lnTo>
                      <a:pt x="2175416" y="337562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6" name="object 14">
                <a:extLst>
                  <a:ext uri="{FF2B5EF4-FFF2-40B4-BE49-F238E27FC236}">
                    <a16:creationId xmlns:a16="http://schemas.microsoft.com/office/drawing/2014/main" id="{C5871FD1-53AD-1313-5AB8-F69AAFCE4196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79775" y="2992370"/>
                <a:ext cx="119664" cy="71891"/>
              </a:xfrm>
              <a:prstGeom prst="rect">
                <a:avLst/>
              </a:prstGeom>
            </p:spPr>
          </p:pic>
          <p:sp>
            <p:nvSpPr>
              <p:cNvPr id="67" name="object 15">
                <a:extLst>
                  <a:ext uri="{FF2B5EF4-FFF2-40B4-BE49-F238E27FC236}">
                    <a16:creationId xmlns:a16="http://schemas.microsoft.com/office/drawing/2014/main" id="{81EA28E7-D2E6-C3A8-D36F-89F8DF382C58}"/>
                  </a:ext>
                </a:extLst>
              </p:cNvPr>
              <p:cNvSpPr/>
              <p:nvPr/>
            </p:nvSpPr>
            <p:spPr>
              <a:xfrm>
                <a:off x="2978143" y="2874009"/>
                <a:ext cx="153035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153035" h="381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3814"/>
                    </a:lnTo>
                    <a:lnTo>
                      <a:pt x="152587" y="3814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16">
                <a:extLst>
                  <a:ext uri="{FF2B5EF4-FFF2-40B4-BE49-F238E27FC236}">
                    <a16:creationId xmlns:a16="http://schemas.microsoft.com/office/drawing/2014/main" id="{64E313D8-EEBE-C179-FA0F-CFEE5EB81637}"/>
                  </a:ext>
                </a:extLst>
              </p:cNvPr>
              <p:cNvSpPr/>
              <p:nvPr/>
            </p:nvSpPr>
            <p:spPr>
              <a:xfrm>
                <a:off x="3054437" y="2875917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7">
                <a:extLst>
                  <a:ext uri="{FF2B5EF4-FFF2-40B4-BE49-F238E27FC236}">
                    <a16:creationId xmlns:a16="http://schemas.microsoft.com/office/drawing/2014/main" id="{9F71F371-8762-417E-4E1A-CA793CCE5470}"/>
                  </a:ext>
                </a:extLst>
              </p:cNvPr>
              <p:cNvSpPr/>
              <p:nvPr/>
            </p:nvSpPr>
            <p:spPr>
              <a:xfrm>
                <a:off x="4849882" y="2181690"/>
                <a:ext cx="21704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70429">
                    <a:moveTo>
                      <a:pt x="0" y="0"/>
                    </a:moveTo>
                    <a:lnTo>
                      <a:pt x="739643" y="0"/>
                    </a:lnTo>
                  </a:path>
                  <a:path w="2170429">
                    <a:moveTo>
                      <a:pt x="1539974" y="0"/>
                    </a:moveTo>
                    <a:lnTo>
                      <a:pt x="217008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0" name="object 18">
                <a:extLst>
                  <a:ext uri="{FF2B5EF4-FFF2-40B4-BE49-F238E27FC236}">
                    <a16:creationId xmlns:a16="http://schemas.microsoft.com/office/drawing/2014/main" id="{563A4845-C01C-3933-602E-48CB570A1B4C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16792" y="2145349"/>
                <a:ext cx="115887" cy="72682"/>
              </a:xfrm>
              <a:prstGeom prst="rect">
                <a:avLst/>
              </a:prstGeom>
            </p:spPr>
          </p:pic>
        </p:grpSp>
        <p:sp>
          <p:nvSpPr>
            <p:cNvPr id="71" name="object 19">
              <a:extLst>
                <a:ext uri="{FF2B5EF4-FFF2-40B4-BE49-F238E27FC236}">
                  <a16:creationId xmlns:a16="http://schemas.microsoft.com/office/drawing/2014/main" id="{0E0190E3-E689-E449-8558-A6E8640DEC28}"/>
                </a:ext>
              </a:extLst>
            </p:cNvPr>
            <p:cNvSpPr txBox="1"/>
            <p:nvPr/>
          </p:nvSpPr>
          <p:spPr>
            <a:xfrm>
              <a:off x="6863649" y="4128745"/>
              <a:ext cx="87693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0"/>
                </a:spcBef>
              </a:pPr>
              <a:r>
                <a:rPr sz="1500" i="1" dirty="0">
                  <a:latin typeface="Cambria"/>
                  <a:cs typeface="Cambria"/>
                </a:rPr>
                <a:t>T</a:t>
              </a:r>
              <a:r>
                <a:rPr sz="1500" i="1" spc="-114" dirty="0">
                  <a:latin typeface="Cambria"/>
                  <a:cs typeface="Cambria"/>
                </a:rPr>
                <a:t> </a:t>
              </a:r>
              <a:r>
                <a:rPr sz="1500" spc="125" dirty="0">
                  <a:latin typeface="PMingLiU"/>
                  <a:cs typeface="PMingLiU"/>
                </a:rPr>
                <a:t>(</a:t>
              </a:r>
              <a:r>
                <a:rPr sz="1500" i="1" spc="125" dirty="0">
                  <a:latin typeface="Cambria"/>
                  <a:cs typeface="Cambria"/>
                </a:rPr>
                <a:t>s,</a:t>
              </a:r>
              <a:r>
                <a:rPr sz="1500" i="1" spc="-65" dirty="0">
                  <a:latin typeface="Cambria"/>
                  <a:cs typeface="Cambria"/>
                </a:rPr>
                <a:t> </a:t>
              </a:r>
              <a:r>
                <a:rPr sz="1500" i="1" spc="65" dirty="0">
                  <a:latin typeface="Cambria"/>
                  <a:cs typeface="Cambria"/>
                </a:rPr>
                <a:t>a,</a:t>
              </a:r>
              <a:r>
                <a:rPr sz="1500" i="1" spc="-65" dirty="0">
                  <a:latin typeface="Cambria"/>
                  <a:cs typeface="Cambria"/>
                </a:rPr>
                <a:t> </a:t>
              </a:r>
              <a:r>
                <a:rPr sz="1500" i="1" spc="65" dirty="0">
                  <a:latin typeface="Cambria"/>
                  <a:cs typeface="Cambria"/>
                </a:rPr>
                <a:t>s</a:t>
              </a:r>
              <a:r>
                <a:rPr lang="en-GB" sz="1575" i="1" spc="97" baseline="29100" dirty="0">
                  <a:latin typeface="Meiryo"/>
                  <a:cs typeface="Cambria"/>
                </a:rPr>
                <a:t>’ </a:t>
              </a:r>
              <a:r>
                <a:rPr sz="1500" spc="65" dirty="0">
                  <a:latin typeface="PMingLiU"/>
                  <a:cs typeface="PMingLiU"/>
                </a:rPr>
                <a:t>)</a:t>
              </a:r>
              <a:endParaRPr sz="1500" dirty="0">
                <a:latin typeface="PMingLiU"/>
                <a:cs typeface="PMingLiU"/>
              </a:endParaRPr>
            </a:p>
          </p:txBody>
        </p:sp>
        <p:grpSp>
          <p:nvGrpSpPr>
            <p:cNvPr id="72" name="object 20">
              <a:extLst>
                <a:ext uri="{FF2B5EF4-FFF2-40B4-BE49-F238E27FC236}">
                  <a16:creationId xmlns:a16="http://schemas.microsoft.com/office/drawing/2014/main" id="{AB3DB43A-E7E4-2A66-0E7F-3F3A37678727}"/>
                </a:ext>
              </a:extLst>
            </p:cNvPr>
            <p:cNvGrpSpPr/>
            <p:nvPr/>
          </p:nvGrpSpPr>
          <p:grpSpPr>
            <a:xfrm>
              <a:off x="6144648" y="4362819"/>
              <a:ext cx="2301875" cy="861060"/>
              <a:chOff x="4832425" y="2272736"/>
              <a:chExt cx="2301875" cy="861060"/>
            </a:xfrm>
          </p:grpSpPr>
          <p:sp>
            <p:nvSpPr>
              <p:cNvPr id="73" name="object 21">
                <a:extLst>
                  <a:ext uri="{FF2B5EF4-FFF2-40B4-BE49-F238E27FC236}">
                    <a16:creationId xmlns:a16="http://schemas.microsoft.com/office/drawing/2014/main" id="{6AAF7C11-8275-7391-A366-5EDCF716BD24}"/>
                  </a:ext>
                </a:extLst>
              </p:cNvPr>
              <p:cNvSpPr/>
              <p:nvPr/>
            </p:nvSpPr>
            <p:spPr>
              <a:xfrm>
                <a:off x="4835604" y="2275915"/>
                <a:ext cx="2190750" cy="680085"/>
              </a:xfrm>
              <a:custGeom>
                <a:avLst/>
                <a:gdLst/>
                <a:ahLst/>
                <a:cxnLst/>
                <a:rect l="l" t="t" r="r" b="b"/>
                <a:pathLst>
                  <a:path w="2190750" h="680085">
                    <a:moveTo>
                      <a:pt x="0" y="0"/>
                    </a:moveTo>
                    <a:lnTo>
                      <a:pt x="2190295" y="679746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4" name="object 22">
                <a:extLst>
                  <a:ext uri="{FF2B5EF4-FFF2-40B4-BE49-F238E27FC236}">
                    <a16:creationId xmlns:a16="http://schemas.microsoft.com/office/drawing/2014/main" id="{05E69FA4-96E4-A8DB-59E9-94D1DB95032A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12889" y="2920812"/>
                <a:ext cx="120785" cy="70489"/>
              </a:xfrm>
              <a:prstGeom prst="rect">
                <a:avLst/>
              </a:prstGeom>
            </p:spPr>
          </p:pic>
          <p:sp>
            <p:nvSpPr>
              <p:cNvPr id="75" name="object 23">
                <a:extLst>
                  <a:ext uri="{FF2B5EF4-FFF2-40B4-BE49-F238E27FC236}">
                    <a16:creationId xmlns:a16="http://schemas.microsoft.com/office/drawing/2014/main" id="{2EA91D51-EF47-EF35-C9DC-4850821A26BE}"/>
                  </a:ext>
                </a:extLst>
              </p:cNvPr>
              <p:cNvSpPr/>
              <p:nvPr/>
            </p:nvSpPr>
            <p:spPr>
              <a:xfrm>
                <a:off x="5906756" y="2630112"/>
                <a:ext cx="153035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153035" h="381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3814"/>
                    </a:lnTo>
                    <a:lnTo>
                      <a:pt x="152587" y="3814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24">
                <a:extLst>
                  <a:ext uri="{FF2B5EF4-FFF2-40B4-BE49-F238E27FC236}">
                    <a16:creationId xmlns:a16="http://schemas.microsoft.com/office/drawing/2014/main" id="{975E75F8-096E-417E-A7B3-3CE02CEBA443}"/>
                  </a:ext>
                </a:extLst>
              </p:cNvPr>
              <p:cNvSpPr/>
              <p:nvPr/>
            </p:nvSpPr>
            <p:spPr>
              <a:xfrm>
                <a:off x="5983050" y="2632019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25">
                <a:extLst>
                  <a:ext uri="{FF2B5EF4-FFF2-40B4-BE49-F238E27FC236}">
                    <a16:creationId xmlns:a16="http://schemas.microsoft.com/office/drawing/2014/main" id="{0BBCC26C-4DB8-AC95-F6EC-DC396173251B}"/>
                  </a:ext>
                </a:extLst>
              </p:cNvPr>
              <p:cNvSpPr/>
              <p:nvPr/>
            </p:nvSpPr>
            <p:spPr>
              <a:xfrm>
                <a:off x="4835605" y="2323239"/>
                <a:ext cx="2190750" cy="680085"/>
              </a:xfrm>
              <a:custGeom>
                <a:avLst/>
                <a:gdLst/>
                <a:ahLst/>
                <a:cxnLst/>
                <a:rect l="l" t="t" r="r" b="b"/>
                <a:pathLst>
                  <a:path w="2190750" h="680085">
                    <a:moveTo>
                      <a:pt x="0" y="679745"/>
                    </a:moveTo>
                    <a:lnTo>
                      <a:pt x="2190293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8" name="object 26">
                <a:extLst>
                  <a:ext uri="{FF2B5EF4-FFF2-40B4-BE49-F238E27FC236}">
                    <a16:creationId xmlns:a16="http://schemas.microsoft.com/office/drawing/2014/main" id="{A6F89461-BA34-D063-4290-A69576555C61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12889" y="2287599"/>
                <a:ext cx="120785" cy="70489"/>
              </a:xfrm>
              <a:prstGeom prst="rect">
                <a:avLst/>
              </a:prstGeom>
            </p:spPr>
          </p:pic>
          <p:sp>
            <p:nvSpPr>
              <p:cNvPr id="79" name="object 27">
                <a:extLst>
                  <a:ext uri="{FF2B5EF4-FFF2-40B4-BE49-F238E27FC236}">
                    <a16:creationId xmlns:a16="http://schemas.microsoft.com/office/drawing/2014/main" id="{47EF71DB-3C87-2167-7F0E-8EB672D6DEBA}"/>
                  </a:ext>
                </a:extLst>
              </p:cNvPr>
              <p:cNvSpPr/>
              <p:nvPr/>
            </p:nvSpPr>
            <p:spPr>
              <a:xfrm>
                <a:off x="5906757" y="2644974"/>
                <a:ext cx="153035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153035" h="381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3814"/>
                    </a:lnTo>
                    <a:lnTo>
                      <a:pt x="152587" y="3814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28">
                <a:extLst>
                  <a:ext uri="{FF2B5EF4-FFF2-40B4-BE49-F238E27FC236}">
                    <a16:creationId xmlns:a16="http://schemas.microsoft.com/office/drawing/2014/main" id="{A4B68D33-86EB-BB73-2891-B4DBC955C7DF}"/>
                  </a:ext>
                </a:extLst>
              </p:cNvPr>
              <p:cNvSpPr/>
              <p:nvPr/>
            </p:nvSpPr>
            <p:spPr>
              <a:xfrm>
                <a:off x="5983050" y="2646881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29">
                <a:extLst>
                  <a:ext uri="{FF2B5EF4-FFF2-40B4-BE49-F238E27FC236}">
                    <a16:creationId xmlns:a16="http://schemas.microsoft.com/office/drawing/2014/main" id="{130FBDDB-ADC0-297A-0998-39D48B415C07}"/>
                  </a:ext>
                </a:extLst>
              </p:cNvPr>
              <p:cNvSpPr/>
              <p:nvPr/>
            </p:nvSpPr>
            <p:spPr>
              <a:xfrm>
                <a:off x="4849882" y="3097206"/>
                <a:ext cx="21704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70429">
                    <a:moveTo>
                      <a:pt x="0" y="0"/>
                    </a:moveTo>
                    <a:lnTo>
                      <a:pt x="217008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2" name="object 30">
                <a:extLst>
                  <a:ext uri="{FF2B5EF4-FFF2-40B4-BE49-F238E27FC236}">
                    <a16:creationId xmlns:a16="http://schemas.microsoft.com/office/drawing/2014/main" id="{E8B586F7-FA81-55FB-8486-4AA4540959EB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16792" y="3060864"/>
                <a:ext cx="115887" cy="72682"/>
              </a:xfrm>
              <a:prstGeom prst="rect">
                <a:avLst/>
              </a:prstGeom>
            </p:spPr>
          </p:pic>
          <p:sp>
            <p:nvSpPr>
              <p:cNvPr id="83" name="object 31">
                <a:extLst>
                  <a:ext uri="{FF2B5EF4-FFF2-40B4-BE49-F238E27FC236}">
                    <a16:creationId xmlns:a16="http://schemas.microsoft.com/office/drawing/2014/main" id="{2714A7A3-2B01-B96D-EB4B-3C3A55024FC2}"/>
                  </a:ext>
                </a:extLst>
              </p:cNvPr>
              <p:cNvSpPr/>
              <p:nvPr/>
            </p:nvSpPr>
            <p:spPr>
              <a:xfrm>
                <a:off x="5989691" y="3097206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4" name="object 32">
              <a:extLst>
                <a:ext uri="{FF2B5EF4-FFF2-40B4-BE49-F238E27FC236}">
                  <a16:creationId xmlns:a16="http://schemas.microsoft.com/office/drawing/2014/main" id="{FD8CC8DB-3860-B40B-9B9B-96F76E2023AF}"/>
                </a:ext>
              </a:extLst>
            </p:cNvPr>
            <p:cNvSpPr txBox="1"/>
            <p:nvPr/>
          </p:nvSpPr>
          <p:spPr>
            <a:xfrm>
              <a:off x="2828620" y="4564782"/>
              <a:ext cx="131445" cy="2965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750" i="1" spc="160" dirty="0">
                  <a:latin typeface="Cambria"/>
                  <a:cs typeface="Cambria"/>
                </a:rPr>
                <a:t>s</a:t>
              </a:r>
              <a:endParaRPr sz="1750">
                <a:latin typeface="Cambria"/>
                <a:cs typeface="Cambria"/>
              </a:endParaRPr>
            </a:p>
          </p:txBody>
        </p:sp>
        <p:sp>
          <p:nvSpPr>
            <p:cNvPr id="85" name="object 33">
              <a:extLst>
                <a:ext uri="{FF2B5EF4-FFF2-40B4-BE49-F238E27FC236}">
                  <a16:creationId xmlns:a16="http://schemas.microsoft.com/office/drawing/2014/main" id="{A01F13A0-A17C-23DF-57F4-24689D9BEB83}"/>
                </a:ext>
              </a:extLst>
            </p:cNvPr>
            <p:cNvSpPr txBox="1"/>
            <p:nvPr/>
          </p:nvSpPr>
          <p:spPr>
            <a:xfrm>
              <a:off x="5668801" y="4107024"/>
              <a:ext cx="351155" cy="2965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750" i="1" spc="150" dirty="0">
                  <a:latin typeface="Cambria"/>
                  <a:cs typeface="Cambria"/>
                </a:rPr>
                <a:t>s,</a:t>
              </a:r>
              <a:r>
                <a:rPr sz="1750" i="1" spc="-85" dirty="0">
                  <a:latin typeface="Cambria"/>
                  <a:cs typeface="Cambria"/>
                </a:rPr>
                <a:t> </a:t>
              </a:r>
              <a:r>
                <a:rPr sz="1750" i="1" spc="-50" dirty="0">
                  <a:latin typeface="Cambria"/>
                  <a:cs typeface="Cambria"/>
                </a:rPr>
                <a:t>a</a:t>
              </a:r>
              <a:endParaRPr sz="1750">
                <a:latin typeface="Cambria"/>
                <a:cs typeface="Cambria"/>
              </a:endParaRPr>
            </a:p>
          </p:txBody>
        </p:sp>
        <p:sp>
          <p:nvSpPr>
            <p:cNvPr id="86" name="object 34">
              <a:extLst>
                <a:ext uri="{FF2B5EF4-FFF2-40B4-BE49-F238E27FC236}">
                  <a16:creationId xmlns:a16="http://schemas.microsoft.com/office/drawing/2014/main" id="{8C610F59-A48F-544F-C4B1-EA121AD18721}"/>
                </a:ext>
              </a:extLst>
            </p:cNvPr>
            <p:cNvSpPr txBox="1"/>
            <p:nvPr/>
          </p:nvSpPr>
          <p:spPr>
            <a:xfrm>
              <a:off x="8671486" y="4025111"/>
              <a:ext cx="234315" cy="28533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</a:pPr>
              <a:r>
                <a:rPr lang="en-GB" sz="2625" i="1" spc="-37" baseline="-20634" dirty="0">
                  <a:latin typeface="Cambria"/>
                  <a:cs typeface="Cambria"/>
                </a:rPr>
                <a:t>S</a:t>
              </a:r>
              <a:r>
                <a:rPr lang="en-GB" sz="2000" i="1" spc="-25" baseline="30000" dirty="0">
                  <a:latin typeface="Meiryo"/>
                  <a:cs typeface="Times New Roman" panose="02020603050405020304" pitchFamily="18" charset="0"/>
                </a:rPr>
                <a:t>’</a:t>
              </a:r>
              <a:endParaRPr sz="2000" baseline="30000" dirty="0">
                <a:latin typeface="Meiryo"/>
                <a:cs typeface="Times New Roman" panose="02020603050405020304" pitchFamily="18" charset="0"/>
              </a:endParaRPr>
            </a:p>
          </p:txBody>
        </p:sp>
        <p:sp>
          <p:nvSpPr>
            <p:cNvPr id="87" name="object 35">
              <a:extLst>
                <a:ext uri="{FF2B5EF4-FFF2-40B4-BE49-F238E27FC236}">
                  <a16:creationId xmlns:a16="http://schemas.microsoft.com/office/drawing/2014/main" id="{E58E5A81-5111-197C-B8CE-A3E0112D1ED6}"/>
                </a:ext>
              </a:extLst>
            </p:cNvPr>
            <p:cNvSpPr txBox="1"/>
            <p:nvPr/>
          </p:nvSpPr>
          <p:spPr>
            <a:xfrm>
              <a:off x="1791351" y="4493102"/>
              <a:ext cx="1012825" cy="41275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i="1" spc="110" dirty="0">
                  <a:solidFill>
                    <a:srgbClr val="0000FF"/>
                  </a:solidFill>
                  <a:latin typeface="Cambria"/>
                  <a:cs typeface="Cambria"/>
                </a:rPr>
                <a:t>V</a:t>
              </a:r>
              <a:r>
                <a:rPr lang="en-GB" sz="2625" spc="165" baseline="30000" dirty="0">
                  <a:solidFill>
                    <a:srgbClr val="0000FF"/>
                  </a:solidFill>
                  <a:latin typeface="Tahoma"/>
                  <a:cs typeface="Tahoma"/>
                </a:rPr>
                <a:t>*</a:t>
              </a:r>
              <a:r>
                <a:rPr sz="2500" spc="110" dirty="0">
                  <a:solidFill>
                    <a:srgbClr val="0000FF"/>
                  </a:solidFill>
                  <a:latin typeface="PMingLiU"/>
                  <a:cs typeface="PMingLiU"/>
                </a:rPr>
                <a:t>(</a:t>
              </a:r>
              <a:r>
                <a:rPr sz="2500" i="1" spc="110" dirty="0">
                  <a:solidFill>
                    <a:srgbClr val="0000FF"/>
                  </a:solidFill>
                  <a:latin typeface="Cambria"/>
                  <a:cs typeface="Cambria"/>
                </a:rPr>
                <a:t>s</a:t>
              </a:r>
              <a:r>
                <a:rPr sz="2500" spc="110" dirty="0">
                  <a:solidFill>
                    <a:srgbClr val="0000FF"/>
                  </a:solidFill>
                  <a:latin typeface="PMingLiU"/>
                  <a:cs typeface="PMingLiU"/>
                </a:rPr>
                <a:t>)</a:t>
              </a:r>
              <a:endParaRPr sz="2500" dirty="0">
                <a:latin typeface="PMingLiU"/>
                <a:cs typeface="PMingLiU"/>
              </a:endParaRPr>
            </a:p>
          </p:txBody>
        </p:sp>
        <p:sp>
          <p:nvSpPr>
            <p:cNvPr id="88" name="object 36">
              <a:extLst>
                <a:ext uri="{FF2B5EF4-FFF2-40B4-BE49-F238E27FC236}">
                  <a16:creationId xmlns:a16="http://schemas.microsoft.com/office/drawing/2014/main" id="{494999EC-8C48-8FA9-8037-03020AFF80B7}"/>
                </a:ext>
              </a:extLst>
            </p:cNvPr>
            <p:cNvSpPr txBox="1"/>
            <p:nvPr/>
          </p:nvSpPr>
          <p:spPr>
            <a:xfrm>
              <a:off x="9150295" y="4041861"/>
              <a:ext cx="1102995" cy="393846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i="1" spc="100" dirty="0">
                  <a:solidFill>
                    <a:srgbClr val="0000FF"/>
                  </a:solidFill>
                  <a:latin typeface="Cambria"/>
                  <a:cs typeface="Cambria"/>
                </a:rPr>
                <a:t>V</a:t>
              </a:r>
              <a:r>
                <a:rPr lang="en-GB" sz="2625" spc="150" baseline="30000" dirty="0">
                  <a:solidFill>
                    <a:srgbClr val="0000FF"/>
                  </a:solidFill>
                  <a:latin typeface="Tahoma"/>
                  <a:cs typeface="Tahoma"/>
                </a:rPr>
                <a:t>*</a:t>
              </a:r>
              <a:r>
                <a:rPr sz="2500" spc="100" dirty="0">
                  <a:solidFill>
                    <a:srgbClr val="0000FF"/>
                  </a:solidFill>
                  <a:latin typeface="PMingLiU"/>
                  <a:cs typeface="PMingLiU"/>
                </a:rPr>
                <a:t>(</a:t>
              </a:r>
              <a:r>
                <a:rPr sz="2500" i="1" spc="100" dirty="0">
                  <a:solidFill>
                    <a:srgbClr val="0000FF"/>
                  </a:solidFill>
                  <a:latin typeface="Cambria"/>
                  <a:cs typeface="Cambria"/>
                </a:rPr>
                <a:t>s</a:t>
              </a:r>
              <a:r>
                <a:rPr lang="en-GB" sz="2625" i="1" spc="150" baseline="28571" dirty="0">
                  <a:solidFill>
                    <a:srgbClr val="0000FF"/>
                  </a:solidFill>
                  <a:latin typeface="Meiryo"/>
                  <a:cs typeface="Cambria"/>
                </a:rPr>
                <a:t>’ </a:t>
              </a:r>
              <a:r>
                <a:rPr sz="2500" spc="100" dirty="0">
                  <a:solidFill>
                    <a:srgbClr val="0000FF"/>
                  </a:solidFill>
                  <a:latin typeface="PMingLiU"/>
                  <a:cs typeface="PMingLiU"/>
                </a:rPr>
                <a:t>)</a:t>
              </a:r>
              <a:endParaRPr sz="2500" dirty="0">
                <a:latin typeface="PMingLiU"/>
                <a:cs typeface="PMingLiU"/>
              </a:endParaRPr>
            </a:p>
          </p:txBody>
        </p:sp>
        <p:sp>
          <p:nvSpPr>
            <p:cNvPr id="89" name="object 37">
              <a:extLst>
                <a:ext uri="{FF2B5EF4-FFF2-40B4-BE49-F238E27FC236}">
                  <a16:creationId xmlns:a16="http://schemas.microsoft.com/office/drawing/2014/main" id="{855EB314-14A7-5BC4-9AA6-36078C73C1F5}"/>
                </a:ext>
              </a:extLst>
            </p:cNvPr>
            <p:cNvSpPr txBox="1"/>
            <p:nvPr/>
          </p:nvSpPr>
          <p:spPr>
            <a:xfrm>
              <a:off x="5147562" y="3417033"/>
              <a:ext cx="1393190" cy="393846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i="1" spc="180" dirty="0">
                  <a:solidFill>
                    <a:srgbClr val="FF0000"/>
                  </a:solidFill>
                  <a:latin typeface="Cambria"/>
                  <a:cs typeface="Cambria"/>
                </a:rPr>
                <a:t>Q</a:t>
              </a:r>
              <a:r>
                <a:rPr lang="en-GB" sz="2625" spc="270" baseline="30000" dirty="0">
                  <a:solidFill>
                    <a:srgbClr val="FF0000"/>
                  </a:solidFill>
                  <a:latin typeface="Tahoma"/>
                  <a:cs typeface="Tahoma"/>
                </a:rPr>
                <a:t>*</a:t>
              </a:r>
              <a:r>
                <a:rPr sz="2500" spc="180" dirty="0">
                  <a:solidFill>
                    <a:srgbClr val="FF0000"/>
                  </a:solidFill>
                  <a:latin typeface="PMingLiU"/>
                  <a:cs typeface="PMingLiU"/>
                </a:rPr>
                <a:t>(</a:t>
              </a:r>
              <a:r>
                <a:rPr sz="2500" i="1" spc="180" dirty="0">
                  <a:solidFill>
                    <a:srgbClr val="FF0000"/>
                  </a:solidFill>
                  <a:latin typeface="Cambria"/>
                  <a:cs typeface="Cambria"/>
                </a:rPr>
                <a:t>s,</a:t>
              </a:r>
              <a:r>
                <a:rPr sz="2500" i="1" spc="-105" dirty="0">
                  <a:solidFill>
                    <a:srgbClr val="FF0000"/>
                  </a:solidFill>
                  <a:latin typeface="Cambria"/>
                  <a:cs typeface="Cambria"/>
                </a:rPr>
                <a:t> </a:t>
              </a:r>
              <a:r>
                <a:rPr sz="2500" i="1" spc="75" dirty="0">
                  <a:solidFill>
                    <a:srgbClr val="FF0000"/>
                  </a:solidFill>
                  <a:latin typeface="Cambria"/>
                  <a:cs typeface="Cambria"/>
                </a:rPr>
                <a:t>a</a:t>
              </a:r>
              <a:r>
                <a:rPr sz="2500" spc="75" dirty="0">
                  <a:solidFill>
                    <a:srgbClr val="FF0000"/>
                  </a:solidFill>
                  <a:latin typeface="PMingLiU"/>
                  <a:cs typeface="PMingLiU"/>
                </a:rPr>
                <a:t>)</a:t>
              </a:r>
              <a:endParaRPr sz="2500" dirty="0">
                <a:latin typeface="PMingLiU"/>
                <a:cs typeface="PMingLiU"/>
              </a:endParaRPr>
            </a:p>
          </p:txBody>
        </p:sp>
      </p:grpSp>
      <p:sp>
        <p:nvSpPr>
          <p:cNvPr id="93" name="object 38">
            <a:extLst>
              <a:ext uri="{FF2B5EF4-FFF2-40B4-BE49-F238E27FC236}">
                <a16:creationId xmlns:a16="http://schemas.microsoft.com/office/drawing/2014/main" id="{4A2A0C3D-C48E-1C79-A522-57C81A8EBFE0}"/>
              </a:ext>
            </a:extLst>
          </p:cNvPr>
          <p:cNvSpPr txBox="1"/>
          <p:nvPr/>
        </p:nvSpPr>
        <p:spPr>
          <a:xfrm>
            <a:off x="982221" y="4896341"/>
            <a:ext cx="5529580" cy="325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3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sz="2000" spc="-8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000" spc="-7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sz="2000" spc="-8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take</a:t>
            </a:r>
            <a:r>
              <a:rPr sz="2000" spc="-8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</a:t>
            </a:r>
            <a:r>
              <a:rPr sz="2000" spc="-8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u="sng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i="1" spc="12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8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sz="2000" spc="-8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u="sng" spc="-2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object 46">
            <a:extLst>
              <a:ext uri="{FF2B5EF4-FFF2-40B4-BE49-F238E27FC236}">
                <a16:creationId xmlns:a16="http://schemas.microsoft.com/office/drawing/2014/main" id="{09ED4812-99B4-C80A-1365-5E3CA6A12667}"/>
              </a:ext>
            </a:extLst>
          </p:cNvPr>
          <p:cNvSpPr txBox="1"/>
          <p:nvPr/>
        </p:nvSpPr>
        <p:spPr>
          <a:xfrm>
            <a:off x="8217114" y="4935652"/>
            <a:ext cx="3753485" cy="325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000" spc="-3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sz="2000" spc="-11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000" spc="-10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11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sz="2000" spc="-10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i="1" spc="-2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9899AF3-239F-48E8-CB9F-7C122780D8B7}"/>
              </a:ext>
            </a:extLst>
          </p:cNvPr>
          <p:cNvGrpSpPr/>
          <p:nvPr/>
        </p:nvGrpSpPr>
        <p:grpSpPr>
          <a:xfrm>
            <a:off x="7553392" y="5368959"/>
            <a:ext cx="4243773" cy="1091218"/>
            <a:chOff x="7553392" y="5368959"/>
            <a:chExt cx="4243773" cy="1091218"/>
          </a:xfrm>
        </p:grpSpPr>
        <p:sp>
          <p:nvSpPr>
            <p:cNvPr id="100" name="object 36">
              <a:extLst>
                <a:ext uri="{FF2B5EF4-FFF2-40B4-BE49-F238E27FC236}">
                  <a16:creationId xmlns:a16="http://schemas.microsoft.com/office/drawing/2014/main" id="{EF9DAED2-0030-6CEB-3F76-DF94CB7D27A5}"/>
                </a:ext>
              </a:extLst>
            </p:cNvPr>
            <p:cNvSpPr txBox="1"/>
            <p:nvPr/>
          </p:nvSpPr>
          <p:spPr>
            <a:xfrm>
              <a:off x="7553392" y="5660686"/>
              <a:ext cx="1264037" cy="402674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lang="en-GB" sz="2500" i="1" spc="100" dirty="0">
                  <a:solidFill>
                    <a:srgbClr val="0000FF"/>
                  </a:solidFill>
                  <a:latin typeface="Cambria"/>
                  <a:cs typeface="Cambria"/>
                </a:rPr>
                <a:t>V</a:t>
              </a:r>
              <a:r>
                <a:rPr lang="en-GB" sz="2625" spc="150" baseline="30000" dirty="0">
                  <a:solidFill>
                    <a:srgbClr val="0000FF"/>
                  </a:solidFill>
                  <a:latin typeface="Tahoma"/>
                  <a:cs typeface="Tahoma"/>
                </a:rPr>
                <a:t>*</a:t>
              </a:r>
              <a:r>
                <a:rPr lang="en-GB" sz="2500" spc="100" dirty="0">
                  <a:solidFill>
                    <a:srgbClr val="0000FF"/>
                  </a:solidFill>
                  <a:latin typeface="PMingLiU"/>
                  <a:cs typeface="PMingLiU"/>
                </a:rPr>
                <a:t>(</a:t>
              </a:r>
              <a:r>
                <a:rPr lang="en-GB" sz="2500" i="1" spc="100" dirty="0">
                  <a:solidFill>
                    <a:srgbClr val="0000FF"/>
                  </a:solidFill>
                  <a:latin typeface="Cambria"/>
                  <a:cs typeface="Cambria"/>
                </a:rPr>
                <a:t>s</a:t>
              </a:r>
              <a:r>
                <a:rPr lang="en-GB" sz="2625" i="1" spc="150" baseline="28571" dirty="0">
                  <a:solidFill>
                    <a:srgbClr val="0000FF"/>
                  </a:solidFill>
                  <a:latin typeface="Meiryo"/>
                  <a:cs typeface="Cambria"/>
                </a:rPr>
                <a:t> </a:t>
              </a:r>
              <a:r>
                <a:rPr lang="en-GB" sz="2500" spc="100" dirty="0">
                  <a:solidFill>
                    <a:srgbClr val="0000FF"/>
                  </a:solidFill>
                  <a:latin typeface="PMingLiU"/>
                  <a:cs typeface="PMingLiU"/>
                </a:rPr>
                <a:t>)=</a:t>
              </a:r>
              <a:endParaRPr sz="2500" dirty="0">
                <a:latin typeface="PMingLiU"/>
                <a:cs typeface="PMingLiU"/>
              </a:endParaRPr>
            </a:p>
          </p:txBody>
        </p:sp>
        <p:sp>
          <p:nvSpPr>
            <p:cNvPr id="104" name="Left Brace 103">
              <a:extLst>
                <a:ext uri="{FF2B5EF4-FFF2-40B4-BE49-F238E27FC236}">
                  <a16:creationId xmlns:a16="http://schemas.microsoft.com/office/drawing/2014/main" id="{C17C4106-9C4A-CBEC-BBD4-51C2649FA365}"/>
                </a:ext>
              </a:extLst>
            </p:cNvPr>
            <p:cNvSpPr/>
            <p:nvPr/>
          </p:nvSpPr>
          <p:spPr>
            <a:xfrm>
              <a:off x="8633361" y="5368959"/>
              <a:ext cx="261257" cy="1091218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pic>
          <p:nvPicPr>
            <p:cNvPr id="106" name="Picture 10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EB0907DE-C1D7-2D6F-9274-36FDC674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724" y="6010662"/>
              <a:ext cx="1322524" cy="369858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6230C-9467-3635-D487-0B582EC73EC2}"/>
                </a:ext>
              </a:extLst>
            </p:cNvPr>
            <p:cNvSpPr txBox="1"/>
            <p:nvPr/>
          </p:nvSpPr>
          <p:spPr>
            <a:xfrm>
              <a:off x="8852288" y="5571443"/>
              <a:ext cx="416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SE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1803CFD-A038-37BD-DA3E-27CAA83DA33E}"/>
                </a:ext>
              </a:extLst>
            </p:cNvPr>
            <p:cNvSpPr txBox="1"/>
            <p:nvPr/>
          </p:nvSpPr>
          <p:spPr>
            <a:xfrm>
              <a:off x="10373672" y="5506372"/>
              <a:ext cx="132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If IsEnd(s)                   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04D0F78-1C72-9C5D-51D5-DC88C30FB595}"/>
                </a:ext>
              </a:extLst>
            </p:cNvPr>
            <p:cNvSpPr txBox="1"/>
            <p:nvPr/>
          </p:nvSpPr>
          <p:spPr>
            <a:xfrm>
              <a:off x="10476611" y="5936028"/>
              <a:ext cx="1320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Otherwise</a:t>
              </a:r>
              <a:r>
                <a:rPr lang="en-SE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</a:t>
              </a:r>
            </a:p>
          </p:txBody>
        </p:sp>
      </p:grpSp>
      <p:grpSp>
        <p:nvGrpSpPr>
          <p:cNvPr id="2" name="Group 4">
            <a:extLst>
              <a:ext uri="{FF2B5EF4-FFF2-40B4-BE49-F238E27FC236}">
                <a16:creationId xmlns:a16="http://schemas.microsoft.com/office/drawing/2014/main" id="{87AB0A41-EDD1-6ACB-9DC5-B1CB3CDBEF25}"/>
              </a:ext>
            </a:extLst>
          </p:cNvPr>
          <p:cNvGrpSpPr>
            <a:grpSpLocks/>
          </p:cNvGrpSpPr>
          <p:nvPr/>
        </p:nvGrpSpPr>
        <p:grpSpPr bwMode="auto">
          <a:xfrm>
            <a:off x="9769913" y="2638393"/>
            <a:ext cx="2286000" cy="2088931"/>
            <a:chOff x="2400" y="1401"/>
            <a:chExt cx="1392" cy="1272"/>
          </a:xfrm>
        </p:grpSpPr>
        <p:sp>
          <p:nvSpPr>
            <p:cNvPr id="3" name="AutoShape 5">
              <a:extLst>
                <a:ext uri="{FF2B5EF4-FFF2-40B4-BE49-F238E27FC236}">
                  <a16:creationId xmlns:a16="http://schemas.microsoft.com/office/drawing/2014/main" id="{05F24989-6449-BB3C-E9C1-B46D4906D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1" hangingPunct="1"/>
              <a:endParaRPr lang="en-US" i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C087C5CB-F2D5-C09B-0A55-A71D23EA5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33" name="Line 7">
                <a:extLst>
                  <a:ext uri="{FF2B5EF4-FFF2-40B4-BE49-F238E27FC236}">
                    <a16:creationId xmlns:a16="http://schemas.microsoft.com/office/drawing/2014/main" id="{D1AE7156-7105-C883-A8E7-D81350F32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4" name="Line 8">
                <a:extLst>
                  <a:ext uri="{FF2B5EF4-FFF2-40B4-BE49-F238E27FC236}">
                    <a16:creationId xmlns:a16="http://schemas.microsoft.com/office/drawing/2014/main" id="{6B0F8C88-403A-1099-F903-395F24BB2C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5" name="Line 9">
                <a:extLst>
                  <a:ext uri="{FF2B5EF4-FFF2-40B4-BE49-F238E27FC236}">
                    <a16:creationId xmlns:a16="http://schemas.microsoft.com/office/drawing/2014/main" id="{DB739993-6FFA-E19C-1087-F13621CE3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6" name="Line 10">
                <a:extLst>
                  <a:ext uri="{FF2B5EF4-FFF2-40B4-BE49-F238E27FC236}">
                    <a16:creationId xmlns:a16="http://schemas.microsoft.com/office/drawing/2014/main" id="{229051D5-510E-0EB3-ACF1-D3AFA625CE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EEA9F79A-E36F-D0DA-6574-30190DEF8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1" hangingPunct="1"/>
              <a:endParaRPr lang="en-US" i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CA8907F3-DF7D-82F3-F325-A73E7DAB26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9" name="Line 13">
                <a:extLst>
                  <a:ext uri="{FF2B5EF4-FFF2-40B4-BE49-F238E27FC236}">
                    <a16:creationId xmlns:a16="http://schemas.microsoft.com/office/drawing/2014/main" id="{5DDC5632-3AB7-FCE0-4CF8-0E7C913A2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0" name="Line 14">
                <a:extLst>
                  <a:ext uri="{FF2B5EF4-FFF2-40B4-BE49-F238E27FC236}">
                    <a16:creationId xmlns:a16="http://schemas.microsoft.com/office/drawing/2014/main" id="{B202F3CD-4434-D73E-EAF9-4075BFE40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1" name="Line 15">
                <a:extLst>
                  <a:ext uri="{FF2B5EF4-FFF2-40B4-BE49-F238E27FC236}">
                    <a16:creationId xmlns:a16="http://schemas.microsoft.com/office/drawing/2014/main" id="{59E84706-B8DF-0E66-5CA9-74F918335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2" name="Line 16">
                <a:extLst>
                  <a:ext uri="{FF2B5EF4-FFF2-40B4-BE49-F238E27FC236}">
                    <a16:creationId xmlns:a16="http://schemas.microsoft.com/office/drawing/2014/main" id="{A1C26C48-9066-176F-F663-174EDB861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91DF1EFA-20BA-3806-7DDA-0B1E2F9D47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i="0" dirty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2758A943-DC48-2C5E-0064-0F3133A65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i="0" dirty="0">
                  <a:solidFill>
                    <a:srgbClr val="0000FF"/>
                  </a:solidFill>
                  <a:latin typeface="Calibri"/>
                  <a:ea typeface="+mn-ea"/>
                  <a:cs typeface="Calibri"/>
                </a:rPr>
                <a:t>s</a:t>
              </a: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8CD232B5-1CAD-ECAD-C4DC-7DD3A2322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s, a</a:t>
              </a:r>
            </a:p>
          </p:txBody>
        </p:sp>
        <p:sp>
          <p:nvSpPr>
            <p:cNvPr id="26" name="Text Box 20">
              <a:extLst>
                <a:ext uri="{FF2B5EF4-FFF2-40B4-BE49-F238E27FC236}">
                  <a16:creationId xmlns:a16="http://schemas.microsoft.com/office/drawing/2014/main" id="{5073201C-F130-56C3-F1F2-3D17C1069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i="0" dirty="0" err="1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s,a,s</a:t>
              </a:r>
              <a:r>
                <a:rPr lang="ja-JP" altLang="en-US" i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’</a:t>
              </a:r>
              <a:endParaRPr lang="en-US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7" name="AutoShape 21">
              <a:extLst>
                <a:ext uri="{FF2B5EF4-FFF2-40B4-BE49-F238E27FC236}">
                  <a16:creationId xmlns:a16="http://schemas.microsoft.com/office/drawing/2014/main" id="{3EC84A62-92E8-E00A-AE87-70CC2BF59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685800" rtl="1" eaLnBrk="1" hangingPunct="1"/>
              <a:endParaRPr lang="en-US" i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8" name="Text Box 22">
              <a:extLst>
                <a:ext uri="{FF2B5EF4-FFF2-40B4-BE49-F238E27FC236}">
                  <a16:creationId xmlns:a16="http://schemas.microsoft.com/office/drawing/2014/main" id="{8184B575-9852-0950-D812-E0A227BF3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defTabSz="685800" rtl="1" eaLnBrk="1" hangingPunct="1">
                <a:spcBef>
                  <a:spcPct val="50000"/>
                </a:spcBef>
              </a:pPr>
              <a:r>
                <a:rPr lang="en-US" i="0" dirty="0">
                  <a:solidFill>
                    <a:srgbClr val="0000FF"/>
                  </a:solidFill>
                  <a:latin typeface="Calibri"/>
                  <a:ea typeface="+mn-ea"/>
                  <a:cs typeface="Calibri"/>
                </a:rPr>
                <a:t>s</a:t>
              </a:r>
              <a:r>
                <a:rPr lang="ja-JP" altLang="en-US" i="0">
                  <a:solidFill>
                    <a:srgbClr val="0000FF"/>
                  </a:solidFill>
                  <a:latin typeface="Calibri"/>
                  <a:ea typeface="+mn-ea"/>
                  <a:cs typeface="Calibri"/>
                </a:rPr>
                <a:t>’</a:t>
              </a:r>
              <a:endParaRPr lang="en-US" i="0" dirty="0">
                <a:solidFill>
                  <a:srgbClr val="0000FF"/>
                </a:solidFill>
                <a:latin typeface="Calibri"/>
                <a:ea typeface="+mn-ea"/>
                <a:cs typeface="Calibri"/>
              </a:endParaRPr>
            </a:p>
          </p:txBody>
        </p:sp>
      </p:grpSp>
      <p:pic>
        <p:nvPicPr>
          <p:cNvPr id="37" name="Picture 36" descr="txp_fig">
            <a:extLst>
              <a:ext uri="{FF2B5EF4-FFF2-40B4-BE49-F238E27FC236}">
                <a16:creationId xmlns:a16="http://schemas.microsoft.com/office/drawing/2014/main" id="{64121B11-B934-F8C2-4B7E-B7C743888A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015672" y="5357536"/>
            <a:ext cx="4776802" cy="578492"/>
          </a:xfrm>
          <a:prstGeom prst="rect">
            <a:avLst/>
          </a:prstGeom>
          <a:noFill/>
          <a:ln/>
          <a:effectLst/>
        </p:spPr>
      </p:pic>
      <p:pic>
        <p:nvPicPr>
          <p:cNvPr id="38" name="Picture 37" descr="txp_fig">
            <a:extLst>
              <a:ext uri="{FF2B5EF4-FFF2-40B4-BE49-F238E27FC236}">
                <a16:creationId xmlns:a16="http://schemas.microsoft.com/office/drawing/2014/main" id="{293CAF55-CCC9-6C51-1A69-29BE313E7F4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015672" y="6035100"/>
            <a:ext cx="5820100" cy="57846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6491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626" y="39029"/>
            <a:ext cx="10515600" cy="120130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200" spc="-55" dirty="0"/>
              <a:t>Optimal policy</a:t>
            </a:r>
            <a:br>
              <a:rPr lang="en-GB" sz="4400" dirty="0">
                <a:solidFill>
                  <a:srgbClr val="0000A1"/>
                </a:solidFill>
                <a:effectLst/>
                <a:latin typeface="Helvetica" pitchFamily="2" charset="0"/>
              </a:rPr>
            </a:b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1D1421A2-1E43-A8E1-9780-BE336530EB2F}"/>
              </a:ext>
            </a:extLst>
          </p:cNvPr>
          <p:cNvSpPr/>
          <p:nvPr/>
        </p:nvSpPr>
        <p:spPr>
          <a:xfrm>
            <a:off x="5884941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262FD494-448C-035B-B9FF-3E19D19ED6F3}"/>
              </a:ext>
            </a:extLst>
          </p:cNvPr>
          <p:cNvSpPr/>
          <p:nvPr/>
        </p:nvSpPr>
        <p:spPr>
          <a:xfrm>
            <a:off x="678275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E1765DC5-4609-009E-732F-B8ACB1C3A9EA}"/>
              </a:ext>
            </a:extLst>
          </p:cNvPr>
          <p:cNvSpPr/>
          <p:nvPr/>
        </p:nvSpPr>
        <p:spPr>
          <a:xfrm>
            <a:off x="7797003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1E0D249-C87A-A165-3133-F704C2030EA1}"/>
              </a:ext>
            </a:extLst>
          </p:cNvPr>
          <p:cNvSpPr/>
          <p:nvPr/>
        </p:nvSpPr>
        <p:spPr>
          <a:xfrm>
            <a:off x="9210820" y="61041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D57DEE27-9644-A833-D739-D298C98948CF}"/>
              </a:ext>
            </a:extLst>
          </p:cNvPr>
          <p:cNvSpPr/>
          <p:nvPr/>
        </p:nvSpPr>
        <p:spPr>
          <a:xfrm>
            <a:off x="5884941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19075C4F-5F47-6CDC-20F8-791778092CE8}"/>
              </a:ext>
            </a:extLst>
          </p:cNvPr>
          <p:cNvSpPr/>
          <p:nvPr/>
        </p:nvSpPr>
        <p:spPr>
          <a:xfrm>
            <a:off x="678275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536A81C8-BB1A-F707-91F7-6B6542125B18}"/>
              </a:ext>
            </a:extLst>
          </p:cNvPr>
          <p:cNvSpPr/>
          <p:nvPr/>
        </p:nvSpPr>
        <p:spPr>
          <a:xfrm>
            <a:off x="7797003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923B7733-9200-1584-637C-DF2C492F918C}"/>
              </a:ext>
            </a:extLst>
          </p:cNvPr>
          <p:cNvSpPr/>
          <p:nvPr/>
        </p:nvSpPr>
        <p:spPr>
          <a:xfrm>
            <a:off x="9210820" y="61741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63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A7279A6-5682-8FA5-B6F4-4D7833C321B5}"/>
              </a:ext>
            </a:extLst>
          </p:cNvPr>
          <p:cNvSpPr txBox="1"/>
          <p:nvPr/>
        </p:nvSpPr>
        <p:spPr>
          <a:xfrm>
            <a:off x="1003717" y="3747791"/>
            <a:ext cx="6411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GB" sz="2000" spc="-13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Given Q* read off the optimal policy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AAC544-C0C3-6B98-5485-2C1A6A0C54DB}"/>
              </a:ext>
            </a:extLst>
          </p:cNvPr>
          <p:cNvGrpSpPr/>
          <p:nvPr/>
        </p:nvGrpSpPr>
        <p:grpSpPr>
          <a:xfrm>
            <a:off x="1703671" y="1417428"/>
            <a:ext cx="8182870" cy="2148272"/>
            <a:chOff x="1791351" y="3417033"/>
            <a:chExt cx="8461939" cy="2101175"/>
          </a:xfrm>
        </p:grpSpPr>
        <p:grpSp>
          <p:nvGrpSpPr>
            <p:cNvPr id="55" name="object 3">
              <a:extLst>
                <a:ext uri="{FF2B5EF4-FFF2-40B4-BE49-F238E27FC236}">
                  <a16:creationId xmlns:a16="http://schemas.microsoft.com/office/drawing/2014/main" id="{00155B3F-978D-92FA-BB78-138EB5102E10}"/>
                </a:ext>
              </a:extLst>
            </p:cNvPr>
            <p:cNvGrpSpPr/>
            <p:nvPr/>
          </p:nvGrpSpPr>
          <p:grpSpPr>
            <a:xfrm>
              <a:off x="2563319" y="3940868"/>
              <a:ext cx="6562090" cy="1577340"/>
              <a:chOff x="1251096" y="1850785"/>
              <a:chExt cx="6562090" cy="1577340"/>
            </a:xfrm>
          </p:grpSpPr>
          <p:sp>
            <p:nvSpPr>
              <p:cNvPr id="56" name="object 4">
                <a:extLst>
                  <a:ext uri="{FF2B5EF4-FFF2-40B4-BE49-F238E27FC236}">
                    <a16:creationId xmlns:a16="http://schemas.microsoft.com/office/drawing/2014/main" id="{E0532EFC-8E09-A1FD-CED6-3AD39AE14427}"/>
                  </a:ext>
                </a:extLst>
              </p:cNvPr>
              <p:cNvSpPr/>
              <p:nvPr/>
            </p:nvSpPr>
            <p:spPr>
              <a:xfrm>
                <a:off x="1264113" y="2321561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69" h="636269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2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8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1" y="15606"/>
                    </a:lnTo>
                    <a:lnTo>
                      <a:pt x="173703" y="34583"/>
                    </a:lnTo>
                    <a:lnTo>
                      <a:pt x="131285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2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9"/>
                    </a:lnTo>
                    <a:lnTo>
                      <a:pt x="93111" y="542663"/>
                    </a:lnTo>
                    <a:lnTo>
                      <a:pt x="131285" y="575238"/>
                    </a:lnTo>
                    <a:lnTo>
                      <a:pt x="173703" y="601191"/>
                    </a:lnTo>
                    <a:lnTo>
                      <a:pt x="219511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8" y="575238"/>
                    </a:lnTo>
                    <a:lnTo>
                      <a:pt x="542663" y="542663"/>
                    </a:lnTo>
                    <a:lnTo>
                      <a:pt x="575238" y="504489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5">
                <a:extLst>
                  <a:ext uri="{FF2B5EF4-FFF2-40B4-BE49-F238E27FC236}">
                    <a16:creationId xmlns:a16="http://schemas.microsoft.com/office/drawing/2014/main" id="{F75209D2-12C1-6E03-D329-BF8F6E40ABEB}"/>
                  </a:ext>
                </a:extLst>
              </p:cNvPr>
              <p:cNvSpPr/>
              <p:nvPr/>
            </p:nvSpPr>
            <p:spPr>
              <a:xfrm>
                <a:off x="1912614" y="2250582"/>
                <a:ext cx="2175510" cy="337820"/>
              </a:xfrm>
              <a:custGeom>
                <a:avLst/>
                <a:gdLst/>
                <a:ahLst/>
                <a:cxnLst/>
                <a:rect l="l" t="t" r="r" b="b"/>
                <a:pathLst>
                  <a:path w="2175510" h="337819">
                    <a:moveTo>
                      <a:pt x="0" y="337562"/>
                    </a:moveTo>
                    <a:lnTo>
                      <a:pt x="2175416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6">
                <a:extLst>
                  <a:ext uri="{FF2B5EF4-FFF2-40B4-BE49-F238E27FC236}">
                    <a16:creationId xmlns:a16="http://schemas.microsoft.com/office/drawing/2014/main" id="{9D2039C8-9AA0-356E-D128-072BCC9CD762}"/>
                  </a:ext>
                </a:extLst>
              </p:cNvPr>
              <p:cNvSpPr/>
              <p:nvPr/>
            </p:nvSpPr>
            <p:spPr>
              <a:xfrm>
                <a:off x="4214109" y="1863803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636269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2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8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1" y="15606"/>
                    </a:lnTo>
                    <a:lnTo>
                      <a:pt x="173703" y="34583"/>
                    </a:lnTo>
                    <a:lnTo>
                      <a:pt x="131285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2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9"/>
                    </a:lnTo>
                    <a:lnTo>
                      <a:pt x="93111" y="542663"/>
                    </a:lnTo>
                    <a:lnTo>
                      <a:pt x="131285" y="575238"/>
                    </a:lnTo>
                    <a:lnTo>
                      <a:pt x="173703" y="601191"/>
                    </a:lnTo>
                    <a:lnTo>
                      <a:pt x="219511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8" y="575238"/>
                    </a:lnTo>
                    <a:lnTo>
                      <a:pt x="542663" y="542663"/>
                    </a:lnTo>
                    <a:lnTo>
                      <a:pt x="575238" y="504489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FF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9" name="object 7">
                <a:extLst>
                  <a:ext uri="{FF2B5EF4-FFF2-40B4-BE49-F238E27FC236}">
                    <a16:creationId xmlns:a16="http://schemas.microsoft.com/office/drawing/2014/main" id="{E446CE00-2EE7-54EB-B7DB-23A9FBAA05F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79775" y="2214635"/>
                <a:ext cx="119664" cy="71891"/>
              </a:xfrm>
              <a:prstGeom prst="rect">
                <a:avLst/>
              </a:prstGeom>
            </p:spPr>
          </p:pic>
          <p:sp>
            <p:nvSpPr>
              <p:cNvPr id="60" name="object 8">
                <a:extLst>
                  <a:ext uri="{FF2B5EF4-FFF2-40B4-BE49-F238E27FC236}">
                    <a16:creationId xmlns:a16="http://schemas.microsoft.com/office/drawing/2014/main" id="{989226FF-1590-61E4-7ABC-BED4B1743D22}"/>
                  </a:ext>
                </a:extLst>
              </p:cNvPr>
              <p:cNvSpPr/>
              <p:nvPr/>
            </p:nvSpPr>
            <p:spPr>
              <a:xfrm>
                <a:off x="2978143" y="2264589"/>
                <a:ext cx="153035" cy="276860"/>
              </a:xfrm>
              <a:custGeom>
                <a:avLst/>
                <a:gdLst/>
                <a:ahLst/>
                <a:cxnLst/>
                <a:rect l="l" t="t" r="r" b="b"/>
                <a:pathLst>
                  <a:path w="153035" h="27686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276780"/>
                    </a:lnTo>
                    <a:lnTo>
                      <a:pt x="152587" y="276780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9">
                <a:extLst>
                  <a:ext uri="{FF2B5EF4-FFF2-40B4-BE49-F238E27FC236}">
                    <a16:creationId xmlns:a16="http://schemas.microsoft.com/office/drawing/2014/main" id="{1DC2DDF4-8552-E909-5243-0037B01D5B08}"/>
                  </a:ext>
                </a:extLst>
              </p:cNvPr>
              <p:cNvSpPr/>
              <p:nvPr/>
            </p:nvSpPr>
            <p:spPr>
              <a:xfrm>
                <a:off x="4214109" y="2779319"/>
                <a:ext cx="636270" cy="636270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636270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2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8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1" y="15606"/>
                    </a:lnTo>
                    <a:lnTo>
                      <a:pt x="173703" y="34583"/>
                    </a:lnTo>
                    <a:lnTo>
                      <a:pt x="131285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2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9"/>
                    </a:lnTo>
                    <a:lnTo>
                      <a:pt x="93111" y="542663"/>
                    </a:lnTo>
                    <a:lnTo>
                      <a:pt x="131285" y="575238"/>
                    </a:lnTo>
                    <a:lnTo>
                      <a:pt x="173703" y="601191"/>
                    </a:lnTo>
                    <a:lnTo>
                      <a:pt x="219511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8" y="575238"/>
                    </a:lnTo>
                    <a:lnTo>
                      <a:pt x="542663" y="542663"/>
                    </a:lnTo>
                    <a:lnTo>
                      <a:pt x="575238" y="504489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</a:pathLst>
              </a:custGeom>
              <a:ln w="25430">
                <a:solidFill>
                  <a:srgbClr val="FF0000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0">
                <a:extLst>
                  <a:ext uri="{FF2B5EF4-FFF2-40B4-BE49-F238E27FC236}">
                    <a16:creationId xmlns:a16="http://schemas.microsoft.com/office/drawing/2014/main" id="{14924CB2-9253-2350-8C1C-7CE0362463B5}"/>
                  </a:ext>
                </a:extLst>
              </p:cNvPr>
              <p:cNvSpPr/>
              <p:nvPr/>
            </p:nvSpPr>
            <p:spPr>
              <a:xfrm>
                <a:off x="7164105" y="1863803"/>
                <a:ext cx="636270" cy="1551305"/>
              </a:xfrm>
              <a:custGeom>
                <a:avLst/>
                <a:gdLst/>
                <a:ahLst/>
                <a:cxnLst/>
                <a:rect l="l" t="t" r="r" b="b"/>
                <a:pathLst>
                  <a:path w="636270" h="1551304">
                    <a:moveTo>
                      <a:pt x="635774" y="317887"/>
                    </a:moveTo>
                    <a:lnTo>
                      <a:pt x="631814" y="267857"/>
                    </a:lnTo>
                    <a:lnTo>
                      <a:pt x="620168" y="219512"/>
                    </a:lnTo>
                    <a:lnTo>
                      <a:pt x="601191" y="173703"/>
                    </a:lnTo>
                    <a:lnTo>
                      <a:pt x="575238" y="131285"/>
                    </a:lnTo>
                    <a:lnTo>
                      <a:pt x="542663" y="93111"/>
                    </a:lnTo>
                    <a:lnTo>
                      <a:pt x="504488" y="60536"/>
                    </a:lnTo>
                    <a:lnTo>
                      <a:pt x="462071" y="34583"/>
                    </a:lnTo>
                    <a:lnTo>
                      <a:pt x="416262" y="15606"/>
                    </a:lnTo>
                    <a:lnTo>
                      <a:pt x="367917" y="3960"/>
                    </a:lnTo>
                    <a:lnTo>
                      <a:pt x="317887" y="0"/>
                    </a:lnTo>
                    <a:lnTo>
                      <a:pt x="267857" y="3960"/>
                    </a:lnTo>
                    <a:lnTo>
                      <a:pt x="219511" y="15606"/>
                    </a:lnTo>
                    <a:lnTo>
                      <a:pt x="173703" y="34583"/>
                    </a:lnTo>
                    <a:lnTo>
                      <a:pt x="131285" y="60536"/>
                    </a:lnTo>
                    <a:lnTo>
                      <a:pt x="93111" y="93111"/>
                    </a:lnTo>
                    <a:lnTo>
                      <a:pt x="60536" y="131285"/>
                    </a:lnTo>
                    <a:lnTo>
                      <a:pt x="34583" y="173703"/>
                    </a:lnTo>
                    <a:lnTo>
                      <a:pt x="15606" y="219512"/>
                    </a:lnTo>
                    <a:lnTo>
                      <a:pt x="3960" y="267857"/>
                    </a:lnTo>
                    <a:lnTo>
                      <a:pt x="0" y="317887"/>
                    </a:lnTo>
                    <a:lnTo>
                      <a:pt x="3960" y="367917"/>
                    </a:lnTo>
                    <a:lnTo>
                      <a:pt x="15606" y="416262"/>
                    </a:lnTo>
                    <a:lnTo>
                      <a:pt x="34583" y="462071"/>
                    </a:lnTo>
                    <a:lnTo>
                      <a:pt x="60536" y="504489"/>
                    </a:lnTo>
                    <a:lnTo>
                      <a:pt x="93111" y="542663"/>
                    </a:lnTo>
                    <a:lnTo>
                      <a:pt x="131285" y="575238"/>
                    </a:lnTo>
                    <a:lnTo>
                      <a:pt x="173703" y="601191"/>
                    </a:lnTo>
                    <a:lnTo>
                      <a:pt x="219511" y="620168"/>
                    </a:lnTo>
                    <a:lnTo>
                      <a:pt x="267857" y="631814"/>
                    </a:lnTo>
                    <a:lnTo>
                      <a:pt x="317887" y="635774"/>
                    </a:lnTo>
                    <a:lnTo>
                      <a:pt x="367917" y="631814"/>
                    </a:lnTo>
                    <a:lnTo>
                      <a:pt x="416262" y="620168"/>
                    </a:lnTo>
                    <a:lnTo>
                      <a:pt x="462071" y="601191"/>
                    </a:lnTo>
                    <a:lnTo>
                      <a:pt x="504488" y="575238"/>
                    </a:lnTo>
                    <a:lnTo>
                      <a:pt x="542663" y="542663"/>
                    </a:lnTo>
                    <a:lnTo>
                      <a:pt x="575238" y="504489"/>
                    </a:lnTo>
                    <a:lnTo>
                      <a:pt x="601191" y="462071"/>
                    </a:lnTo>
                    <a:lnTo>
                      <a:pt x="620168" y="416262"/>
                    </a:lnTo>
                    <a:lnTo>
                      <a:pt x="631814" y="367917"/>
                    </a:lnTo>
                    <a:lnTo>
                      <a:pt x="635774" y="317887"/>
                    </a:lnTo>
                    <a:close/>
                  </a:path>
                  <a:path w="636270" h="1551304">
                    <a:moveTo>
                      <a:pt x="635774" y="1233403"/>
                    </a:moveTo>
                    <a:lnTo>
                      <a:pt x="631814" y="1183373"/>
                    </a:lnTo>
                    <a:lnTo>
                      <a:pt x="620168" y="1135027"/>
                    </a:lnTo>
                    <a:lnTo>
                      <a:pt x="601191" y="1089219"/>
                    </a:lnTo>
                    <a:lnTo>
                      <a:pt x="575238" y="1046801"/>
                    </a:lnTo>
                    <a:lnTo>
                      <a:pt x="542663" y="1008627"/>
                    </a:lnTo>
                    <a:lnTo>
                      <a:pt x="504488" y="976052"/>
                    </a:lnTo>
                    <a:lnTo>
                      <a:pt x="462071" y="950099"/>
                    </a:lnTo>
                    <a:lnTo>
                      <a:pt x="416262" y="931122"/>
                    </a:lnTo>
                    <a:lnTo>
                      <a:pt x="367917" y="919476"/>
                    </a:lnTo>
                    <a:lnTo>
                      <a:pt x="317887" y="915515"/>
                    </a:lnTo>
                    <a:lnTo>
                      <a:pt x="267857" y="919476"/>
                    </a:lnTo>
                    <a:lnTo>
                      <a:pt x="219511" y="931122"/>
                    </a:lnTo>
                    <a:lnTo>
                      <a:pt x="173703" y="950099"/>
                    </a:lnTo>
                    <a:lnTo>
                      <a:pt x="131285" y="976052"/>
                    </a:lnTo>
                    <a:lnTo>
                      <a:pt x="93111" y="1008627"/>
                    </a:lnTo>
                    <a:lnTo>
                      <a:pt x="60536" y="1046801"/>
                    </a:lnTo>
                    <a:lnTo>
                      <a:pt x="34583" y="1089219"/>
                    </a:lnTo>
                    <a:lnTo>
                      <a:pt x="15606" y="1135027"/>
                    </a:lnTo>
                    <a:lnTo>
                      <a:pt x="3960" y="1183373"/>
                    </a:lnTo>
                    <a:lnTo>
                      <a:pt x="0" y="1233403"/>
                    </a:lnTo>
                    <a:lnTo>
                      <a:pt x="3960" y="1283433"/>
                    </a:lnTo>
                    <a:lnTo>
                      <a:pt x="15606" y="1331778"/>
                    </a:lnTo>
                    <a:lnTo>
                      <a:pt x="34583" y="1377587"/>
                    </a:lnTo>
                    <a:lnTo>
                      <a:pt x="60536" y="1420004"/>
                    </a:lnTo>
                    <a:lnTo>
                      <a:pt x="93111" y="1458179"/>
                    </a:lnTo>
                    <a:lnTo>
                      <a:pt x="131285" y="1490754"/>
                    </a:lnTo>
                    <a:lnTo>
                      <a:pt x="173703" y="1516707"/>
                    </a:lnTo>
                    <a:lnTo>
                      <a:pt x="219511" y="1535684"/>
                    </a:lnTo>
                    <a:lnTo>
                      <a:pt x="267857" y="1547330"/>
                    </a:lnTo>
                    <a:lnTo>
                      <a:pt x="317887" y="1551290"/>
                    </a:lnTo>
                    <a:lnTo>
                      <a:pt x="367917" y="1547330"/>
                    </a:lnTo>
                    <a:lnTo>
                      <a:pt x="416262" y="1535684"/>
                    </a:lnTo>
                    <a:lnTo>
                      <a:pt x="462071" y="1516707"/>
                    </a:lnTo>
                    <a:lnTo>
                      <a:pt x="504488" y="1490754"/>
                    </a:lnTo>
                    <a:lnTo>
                      <a:pt x="542663" y="1458179"/>
                    </a:lnTo>
                    <a:lnTo>
                      <a:pt x="575238" y="1420004"/>
                    </a:lnTo>
                    <a:lnTo>
                      <a:pt x="601191" y="1377587"/>
                    </a:lnTo>
                    <a:lnTo>
                      <a:pt x="620168" y="1331778"/>
                    </a:lnTo>
                    <a:lnTo>
                      <a:pt x="631814" y="1283433"/>
                    </a:lnTo>
                    <a:lnTo>
                      <a:pt x="635774" y="1233403"/>
                    </a:lnTo>
                    <a:close/>
                  </a:path>
                </a:pathLst>
              </a:custGeom>
              <a:ln w="25430">
                <a:solidFill>
                  <a:srgbClr val="0000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3" name="object 11">
              <a:extLst>
                <a:ext uri="{FF2B5EF4-FFF2-40B4-BE49-F238E27FC236}">
                  <a16:creationId xmlns:a16="http://schemas.microsoft.com/office/drawing/2014/main" id="{D4334749-A13C-7131-020C-18ABB010324A}"/>
                </a:ext>
              </a:extLst>
            </p:cNvPr>
            <p:cNvSpPr txBox="1"/>
            <p:nvPr/>
          </p:nvSpPr>
          <p:spPr>
            <a:xfrm>
              <a:off x="4302826" y="4350034"/>
              <a:ext cx="127635" cy="257810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0"/>
                </a:spcBef>
              </a:pPr>
              <a:r>
                <a:rPr sz="1500" i="1" spc="15" dirty="0">
                  <a:latin typeface="Cambria"/>
                  <a:cs typeface="Cambria"/>
                </a:rPr>
                <a:t>a</a:t>
              </a:r>
              <a:endParaRPr sz="1500">
                <a:latin typeface="Cambria"/>
                <a:cs typeface="Cambria"/>
              </a:endParaRPr>
            </a:p>
          </p:txBody>
        </p:sp>
        <p:grpSp>
          <p:nvGrpSpPr>
            <p:cNvPr id="64" name="object 12">
              <a:extLst>
                <a:ext uri="{FF2B5EF4-FFF2-40B4-BE49-F238E27FC236}">
                  <a16:creationId xmlns:a16="http://schemas.microsoft.com/office/drawing/2014/main" id="{AA82748A-A17D-A216-BB16-C361C8B21739}"/>
                </a:ext>
              </a:extLst>
            </p:cNvPr>
            <p:cNvGrpSpPr/>
            <p:nvPr/>
          </p:nvGrpSpPr>
          <p:grpSpPr>
            <a:xfrm>
              <a:off x="3221344" y="4235432"/>
              <a:ext cx="5224145" cy="919480"/>
              <a:chOff x="1909121" y="2145349"/>
              <a:chExt cx="5224145" cy="919480"/>
            </a:xfrm>
          </p:grpSpPr>
          <p:sp>
            <p:nvSpPr>
              <p:cNvPr id="65" name="object 13">
                <a:extLst>
                  <a:ext uri="{FF2B5EF4-FFF2-40B4-BE49-F238E27FC236}">
                    <a16:creationId xmlns:a16="http://schemas.microsoft.com/office/drawing/2014/main" id="{B483DC56-B874-A3FF-8699-CAB6D56D7F95}"/>
                  </a:ext>
                </a:extLst>
              </p:cNvPr>
              <p:cNvSpPr/>
              <p:nvPr/>
            </p:nvSpPr>
            <p:spPr>
              <a:xfrm>
                <a:off x="1912614" y="2690752"/>
                <a:ext cx="2175510" cy="337820"/>
              </a:xfrm>
              <a:custGeom>
                <a:avLst/>
                <a:gdLst/>
                <a:ahLst/>
                <a:cxnLst/>
                <a:rect l="l" t="t" r="r" b="b"/>
                <a:pathLst>
                  <a:path w="2175510" h="337819">
                    <a:moveTo>
                      <a:pt x="0" y="0"/>
                    </a:moveTo>
                    <a:lnTo>
                      <a:pt x="2175416" y="337562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6" name="object 14">
                <a:extLst>
                  <a:ext uri="{FF2B5EF4-FFF2-40B4-BE49-F238E27FC236}">
                    <a16:creationId xmlns:a16="http://schemas.microsoft.com/office/drawing/2014/main" id="{C5871FD1-53AD-1313-5AB8-F69AAFCE4196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79775" y="2992370"/>
                <a:ext cx="119664" cy="71891"/>
              </a:xfrm>
              <a:prstGeom prst="rect">
                <a:avLst/>
              </a:prstGeom>
            </p:spPr>
          </p:pic>
          <p:sp>
            <p:nvSpPr>
              <p:cNvPr id="67" name="object 15">
                <a:extLst>
                  <a:ext uri="{FF2B5EF4-FFF2-40B4-BE49-F238E27FC236}">
                    <a16:creationId xmlns:a16="http://schemas.microsoft.com/office/drawing/2014/main" id="{81EA28E7-D2E6-C3A8-D36F-89F8DF382C58}"/>
                  </a:ext>
                </a:extLst>
              </p:cNvPr>
              <p:cNvSpPr/>
              <p:nvPr/>
            </p:nvSpPr>
            <p:spPr>
              <a:xfrm>
                <a:off x="2978143" y="2874009"/>
                <a:ext cx="153035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153035" h="381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3814"/>
                    </a:lnTo>
                    <a:lnTo>
                      <a:pt x="152587" y="3814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16">
                <a:extLst>
                  <a:ext uri="{FF2B5EF4-FFF2-40B4-BE49-F238E27FC236}">
                    <a16:creationId xmlns:a16="http://schemas.microsoft.com/office/drawing/2014/main" id="{64E313D8-EEBE-C179-FA0F-CFEE5EB81637}"/>
                  </a:ext>
                </a:extLst>
              </p:cNvPr>
              <p:cNvSpPr/>
              <p:nvPr/>
            </p:nvSpPr>
            <p:spPr>
              <a:xfrm>
                <a:off x="3054437" y="2875917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7">
                <a:extLst>
                  <a:ext uri="{FF2B5EF4-FFF2-40B4-BE49-F238E27FC236}">
                    <a16:creationId xmlns:a16="http://schemas.microsoft.com/office/drawing/2014/main" id="{9F71F371-8762-417E-4E1A-CA793CCE5470}"/>
                  </a:ext>
                </a:extLst>
              </p:cNvPr>
              <p:cNvSpPr/>
              <p:nvPr/>
            </p:nvSpPr>
            <p:spPr>
              <a:xfrm>
                <a:off x="4849882" y="2181690"/>
                <a:ext cx="21704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70429">
                    <a:moveTo>
                      <a:pt x="0" y="0"/>
                    </a:moveTo>
                    <a:lnTo>
                      <a:pt x="739643" y="0"/>
                    </a:lnTo>
                  </a:path>
                  <a:path w="2170429">
                    <a:moveTo>
                      <a:pt x="1539974" y="0"/>
                    </a:moveTo>
                    <a:lnTo>
                      <a:pt x="217008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0" name="object 18">
                <a:extLst>
                  <a:ext uri="{FF2B5EF4-FFF2-40B4-BE49-F238E27FC236}">
                    <a16:creationId xmlns:a16="http://schemas.microsoft.com/office/drawing/2014/main" id="{563A4845-C01C-3933-602E-48CB570A1B4C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016792" y="2145349"/>
                <a:ext cx="115887" cy="72682"/>
              </a:xfrm>
              <a:prstGeom prst="rect">
                <a:avLst/>
              </a:prstGeom>
            </p:spPr>
          </p:pic>
        </p:grpSp>
        <p:sp>
          <p:nvSpPr>
            <p:cNvPr id="71" name="object 19">
              <a:extLst>
                <a:ext uri="{FF2B5EF4-FFF2-40B4-BE49-F238E27FC236}">
                  <a16:creationId xmlns:a16="http://schemas.microsoft.com/office/drawing/2014/main" id="{0E0190E3-E689-E449-8558-A6E8640DEC28}"/>
                </a:ext>
              </a:extLst>
            </p:cNvPr>
            <p:cNvSpPr txBox="1"/>
            <p:nvPr/>
          </p:nvSpPr>
          <p:spPr>
            <a:xfrm>
              <a:off x="6863649" y="4128745"/>
              <a:ext cx="876935" cy="2462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0"/>
                </a:spcBef>
              </a:pPr>
              <a:r>
                <a:rPr sz="1500" i="1" dirty="0">
                  <a:latin typeface="Cambria"/>
                  <a:cs typeface="Cambria"/>
                </a:rPr>
                <a:t>T</a:t>
              </a:r>
              <a:r>
                <a:rPr sz="1500" i="1" spc="-114" dirty="0">
                  <a:latin typeface="Cambria"/>
                  <a:cs typeface="Cambria"/>
                </a:rPr>
                <a:t> </a:t>
              </a:r>
              <a:r>
                <a:rPr sz="1500" spc="125" dirty="0">
                  <a:latin typeface="PMingLiU"/>
                  <a:cs typeface="PMingLiU"/>
                </a:rPr>
                <a:t>(</a:t>
              </a:r>
              <a:r>
                <a:rPr sz="1500" i="1" spc="125" dirty="0">
                  <a:latin typeface="Cambria"/>
                  <a:cs typeface="Cambria"/>
                </a:rPr>
                <a:t>s,</a:t>
              </a:r>
              <a:r>
                <a:rPr sz="1500" i="1" spc="-65" dirty="0">
                  <a:latin typeface="Cambria"/>
                  <a:cs typeface="Cambria"/>
                </a:rPr>
                <a:t> </a:t>
              </a:r>
              <a:r>
                <a:rPr sz="1500" i="1" spc="65" dirty="0">
                  <a:latin typeface="Cambria"/>
                  <a:cs typeface="Cambria"/>
                </a:rPr>
                <a:t>a,</a:t>
              </a:r>
              <a:r>
                <a:rPr sz="1500" i="1" spc="-65" dirty="0">
                  <a:latin typeface="Cambria"/>
                  <a:cs typeface="Cambria"/>
                </a:rPr>
                <a:t> </a:t>
              </a:r>
              <a:r>
                <a:rPr sz="1500" i="1" spc="65" dirty="0">
                  <a:latin typeface="Cambria"/>
                  <a:cs typeface="Cambria"/>
                </a:rPr>
                <a:t>s</a:t>
              </a:r>
              <a:r>
                <a:rPr lang="en-GB" sz="1575" i="1" spc="97" baseline="29100" dirty="0">
                  <a:latin typeface="Meiryo"/>
                  <a:cs typeface="Cambria"/>
                </a:rPr>
                <a:t>'</a:t>
              </a:r>
              <a:r>
                <a:rPr sz="1500" spc="65" dirty="0">
                  <a:latin typeface="PMingLiU"/>
                  <a:cs typeface="PMingLiU"/>
                </a:rPr>
                <a:t>)</a:t>
              </a:r>
              <a:endParaRPr sz="1500" dirty="0">
                <a:latin typeface="PMingLiU"/>
                <a:cs typeface="PMingLiU"/>
              </a:endParaRPr>
            </a:p>
          </p:txBody>
        </p:sp>
        <p:grpSp>
          <p:nvGrpSpPr>
            <p:cNvPr id="72" name="object 20">
              <a:extLst>
                <a:ext uri="{FF2B5EF4-FFF2-40B4-BE49-F238E27FC236}">
                  <a16:creationId xmlns:a16="http://schemas.microsoft.com/office/drawing/2014/main" id="{AB3DB43A-E7E4-2A66-0E7F-3F3A37678727}"/>
                </a:ext>
              </a:extLst>
            </p:cNvPr>
            <p:cNvGrpSpPr/>
            <p:nvPr/>
          </p:nvGrpSpPr>
          <p:grpSpPr>
            <a:xfrm>
              <a:off x="6144648" y="4362819"/>
              <a:ext cx="2301875" cy="861060"/>
              <a:chOff x="4832425" y="2272736"/>
              <a:chExt cx="2301875" cy="861060"/>
            </a:xfrm>
          </p:grpSpPr>
          <p:sp>
            <p:nvSpPr>
              <p:cNvPr id="73" name="object 21">
                <a:extLst>
                  <a:ext uri="{FF2B5EF4-FFF2-40B4-BE49-F238E27FC236}">
                    <a16:creationId xmlns:a16="http://schemas.microsoft.com/office/drawing/2014/main" id="{6AAF7C11-8275-7391-A366-5EDCF716BD24}"/>
                  </a:ext>
                </a:extLst>
              </p:cNvPr>
              <p:cNvSpPr/>
              <p:nvPr/>
            </p:nvSpPr>
            <p:spPr>
              <a:xfrm>
                <a:off x="4835604" y="2275915"/>
                <a:ext cx="2190750" cy="680085"/>
              </a:xfrm>
              <a:custGeom>
                <a:avLst/>
                <a:gdLst/>
                <a:ahLst/>
                <a:cxnLst/>
                <a:rect l="l" t="t" r="r" b="b"/>
                <a:pathLst>
                  <a:path w="2190750" h="680085">
                    <a:moveTo>
                      <a:pt x="0" y="0"/>
                    </a:moveTo>
                    <a:lnTo>
                      <a:pt x="2190295" y="679746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4" name="object 22">
                <a:extLst>
                  <a:ext uri="{FF2B5EF4-FFF2-40B4-BE49-F238E27FC236}">
                    <a16:creationId xmlns:a16="http://schemas.microsoft.com/office/drawing/2014/main" id="{05E69FA4-96E4-A8DB-59E9-94D1DB95032A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012889" y="2920812"/>
                <a:ext cx="120785" cy="70489"/>
              </a:xfrm>
              <a:prstGeom prst="rect">
                <a:avLst/>
              </a:prstGeom>
            </p:spPr>
          </p:pic>
          <p:sp>
            <p:nvSpPr>
              <p:cNvPr id="75" name="object 23">
                <a:extLst>
                  <a:ext uri="{FF2B5EF4-FFF2-40B4-BE49-F238E27FC236}">
                    <a16:creationId xmlns:a16="http://schemas.microsoft.com/office/drawing/2014/main" id="{2EA91D51-EF47-EF35-C9DC-4850821A26BE}"/>
                  </a:ext>
                </a:extLst>
              </p:cNvPr>
              <p:cNvSpPr/>
              <p:nvPr/>
            </p:nvSpPr>
            <p:spPr>
              <a:xfrm>
                <a:off x="5906756" y="2630112"/>
                <a:ext cx="153035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153035" h="381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3814"/>
                    </a:lnTo>
                    <a:lnTo>
                      <a:pt x="152587" y="3814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24">
                <a:extLst>
                  <a:ext uri="{FF2B5EF4-FFF2-40B4-BE49-F238E27FC236}">
                    <a16:creationId xmlns:a16="http://schemas.microsoft.com/office/drawing/2014/main" id="{975E75F8-096E-417E-A7B3-3CE02CEBA443}"/>
                  </a:ext>
                </a:extLst>
              </p:cNvPr>
              <p:cNvSpPr/>
              <p:nvPr/>
            </p:nvSpPr>
            <p:spPr>
              <a:xfrm>
                <a:off x="5983050" y="2632019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25">
                <a:extLst>
                  <a:ext uri="{FF2B5EF4-FFF2-40B4-BE49-F238E27FC236}">
                    <a16:creationId xmlns:a16="http://schemas.microsoft.com/office/drawing/2014/main" id="{0BBCC26C-4DB8-AC95-F6EC-DC396173251B}"/>
                  </a:ext>
                </a:extLst>
              </p:cNvPr>
              <p:cNvSpPr/>
              <p:nvPr/>
            </p:nvSpPr>
            <p:spPr>
              <a:xfrm>
                <a:off x="4835605" y="2323239"/>
                <a:ext cx="2190750" cy="680085"/>
              </a:xfrm>
              <a:custGeom>
                <a:avLst/>
                <a:gdLst/>
                <a:ahLst/>
                <a:cxnLst/>
                <a:rect l="l" t="t" r="r" b="b"/>
                <a:pathLst>
                  <a:path w="2190750" h="680085">
                    <a:moveTo>
                      <a:pt x="0" y="679745"/>
                    </a:moveTo>
                    <a:lnTo>
                      <a:pt x="2190293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8" name="object 26">
                <a:extLst>
                  <a:ext uri="{FF2B5EF4-FFF2-40B4-BE49-F238E27FC236}">
                    <a16:creationId xmlns:a16="http://schemas.microsoft.com/office/drawing/2014/main" id="{A6F89461-BA34-D063-4290-A69576555C61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12889" y="2287599"/>
                <a:ext cx="120785" cy="70489"/>
              </a:xfrm>
              <a:prstGeom prst="rect">
                <a:avLst/>
              </a:prstGeom>
            </p:spPr>
          </p:pic>
          <p:sp>
            <p:nvSpPr>
              <p:cNvPr id="79" name="object 27">
                <a:extLst>
                  <a:ext uri="{FF2B5EF4-FFF2-40B4-BE49-F238E27FC236}">
                    <a16:creationId xmlns:a16="http://schemas.microsoft.com/office/drawing/2014/main" id="{47EF71DB-3C87-2167-7F0E-8EB672D6DEBA}"/>
                  </a:ext>
                </a:extLst>
              </p:cNvPr>
              <p:cNvSpPr/>
              <p:nvPr/>
            </p:nvSpPr>
            <p:spPr>
              <a:xfrm>
                <a:off x="5906757" y="2644974"/>
                <a:ext cx="153035" cy="3810"/>
              </a:xfrm>
              <a:custGeom>
                <a:avLst/>
                <a:gdLst/>
                <a:ahLst/>
                <a:cxnLst/>
                <a:rect l="l" t="t" r="r" b="b"/>
                <a:pathLst>
                  <a:path w="153035" h="3810">
                    <a:moveTo>
                      <a:pt x="152587" y="0"/>
                    </a:moveTo>
                    <a:lnTo>
                      <a:pt x="0" y="0"/>
                    </a:lnTo>
                    <a:lnTo>
                      <a:pt x="0" y="3814"/>
                    </a:lnTo>
                    <a:lnTo>
                      <a:pt x="152587" y="3814"/>
                    </a:lnTo>
                    <a:lnTo>
                      <a:pt x="15258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28">
                <a:extLst>
                  <a:ext uri="{FF2B5EF4-FFF2-40B4-BE49-F238E27FC236}">
                    <a16:creationId xmlns:a16="http://schemas.microsoft.com/office/drawing/2014/main" id="{A4B68D33-86EB-BB73-2891-B4DBC955C7DF}"/>
                  </a:ext>
                </a:extLst>
              </p:cNvPr>
              <p:cNvSpPr/>
              <p:nvPr/>
            </p:nvSpPr>
            <p:spPr>
              <a:xfrm>
                <a:off x="5983050" y="2646881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29">
                <a:extLst>
                  <a:ext uri="{FF2B5EF4-FFF2-40B4-BE49-F238E27FC236}">
                    <a16:creationId xmlns:a16="http://schemas.microsoft.com/office/drawing/2014/main" id="{130FBDDB-ADC0-297A-0998-39D48B415C07}"/>
                  </a:ext>
                </a:extLst>
              </p:cNvPr>
              <p:cNvSpPr/>
              <p:nvPr/>
            </p:nvSpPr>
            <p:spPr>
              <a:xfrm>
                <a:off x="4849882" y="3097206"/>
                <a:ext cx="21704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70429">
                    <a:moveTo>
                      <a:pt x="0" y="0"/>
                    </a:moveTo>
                    <a:lnTo>
                      <a:pt x="2170082" y="0"/>
                    </a:lnTo>
                  </a:path>
                </a:pathLst>
              </a:custGeom>
              <a:ln w="635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82" name="object 30">
                <a:extLst>
                  <a:ext uri="{FF2B5EF4-FFF2-40B4-BE49-F238E27FC236}">
                    <a16:creationId xmlns:a16="http://schemas.microsoft.com/office/drawing/2014/main" id="{E8B586F7-FA81-55FB-8486-4AA4540959EB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16792" y="3060864"/>
                <a:ext cx="115887" cy="72682"/>
              </a:xfrm>
              <a:prstGeom prst="rect">
                <a:avLst/>
              </a:prstGeom>
            </p:spPr>
          </p:pic>
          <p:sp>
            <p:nvSpPr>
              <p:cNvPr id="83" name="object 31">
                <a:extLst>
                  <a:ext uri="{FF2B5EF4-FFF2-40B4-BE49-F238E27FC236}">
                    <a16:creationId xmlns:a16="http://schemas.microsoft.com/office/drawing/2014/main" id="{2714A7A3-2B01-B96D-EB4B-3C3A55024FC2}"/>
                  </a:ext>
                </a:extLst>
              </p:cNvPr>
              <p:cNvSpPr/>
              <p:nvPr/>
            </p:nvSpPr>
            <p:spPr>
              <a:xfrm>
                <a:off x="5989691" y="3097206"/>
                <a:ext cx="0" cy="0"/>
              </a:xfrm>
              <a:custGeom>
                <a:avLst/>
                <a:gdLst/>
                <a:ahLst/>
                <a:cxnLst/>
                <a:rect l="l" t="t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38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4" name="object 32">
              <a:extLst>
                <a:ext uri="{FF2B5EF4-FFF2-40B4-BE49-F238E27FC236}">
                  <a16:creationId xmlns:a16="http://schemas.microsoft.com/office/drawing/2014/main" id="{FD8CC8DB-3860-B40B-9B9B-96F76E2023AF}"/>
                </a:ext>
              </a:extLst>
            </p:cNvPr>
            <p:cNvSpPr txBox="1"/>
            <p:nvPr/>
          </p:nvSpPr>
          <p:spPr>
            <a:xfrm>
              <a:off x="2828620" y="4564782"/>
              <a:ext cx="131445" cy="2965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750" i="1" spc="160" dirty="0">
                  <a:latin typeface="Cambria"/>
                  <a:cs typeface="Cambria"/>
                </a:rPr>
                <a:t>s</a:t>
              </a:r>
              <a:endParaRPr sz="1750">
                <a:latin typeface="Cambria"/>
                <a:cs typeface="Cambria"/>
              </a:endParaRPr>
            </a:p>
          </p:txBody>
        </p:sp>
        <p:sp>
          <p:nvSpPr>
            <p:cNvPr id="85" name="object 33">
              <a:extLst>
                <a:ext uri="{FF2B5EF4-FFF2-40B4-BE49-F238E27FC236}">
                  <a16:creationId xmlns:a16="http://schemas.microsoft.com/office/drawing/2014/main" id="{A01F13A0-A17C-23DF-57F4-24689D9BEB83}"/>
                </a:ext>
              </a:extLst>
            </p:cNvPr>
            <p:cNvSpPr txBox="1"/>
            <p:nvPr/>
          </p:nvSpPr>
          <p:spPr>
            <a:xfrm>
              <a:off x="5668801" y="4107024"/>
              <a:ext cx="351155" cy="29654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1750" i="1" spc="150" dirty="0">
                  <a:latin typeface="Cambria"/>
                  <a:cs typeface="Cambria"/>
                </a:rPr>
                <a:t>s,</a:t>
              </a:r>
              <a:r>
                <a:rPr sz="1750" i="1" spc="-85" dirty="0">
                  <a:latin typeface="Cambria"/>
                  <a:cs typeface="Cambria"/>
                </a:rPr>
                <a:t> </a:t>
              </a:r>
              <a:r>
                <a:rPr sz="1750" i="1" spc="-50" dirty="0">
                  <a:latin typeface="Cambria"/>
                  <a:cs typeface="Cambria"/>
                </a:rPr>
                <a:t>a</a:t>
              </a:r>
              <a:endParaRPr sz="1750">
                <a:latin typeface="Cambria"/>
                <a:cs typeface="Cambria"/>
              </a:endParaRPr>
            </a:p>
          </p:txBody>
        </p:sp>
        <p:sp>
          <p:nvSpPr>
            <p:cNvPr id="86" name="object 34">
              <a:extLst>
                <a:ext uri="{FF2B5EF4-FFF2-40B4-BE49-F238E27FC236}">
                  <a16:creationId xmlns:a16="http://schemas.microsoft.com/office/drawing/2014/main" id="{8C610F59-A48F-544F-C4B1-EA121AD18721}"/>
                </a:ext>
              </a:extLst>
            </p:cNvPr>
            <p:cNvSpPr txBox="1"/>
            <p:nvPr/>
          </p:nvSpPr>
          <p:spPr>
            <a:xfrm>
              <a:off x="8671486" y="4025111"/>
              <a:ext cx="234315" cy="28533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25"/>
                </a:spcBef>
              </a:pPr>
              <a:r>
                <a:rPr lang="en-GB" sz="2625" i="1" spc="-37" baseline="-20634" dirty="0">
                  <a:latin typeface="Cambria"/>
                  <a:cs typeface="Cambria"/>
                </a:rPr>
                <a:t>S</a:t>
              </a:r>
              <a:r>
                <a:rPr lang="en-GB" sz="2000" i="1" spc="-25" baseline="30000" dirty="0">
                  <a:latin typeface="Meiryo"/>
                  <a:cs typeface="Times New Roman" panose="02020603050405020304" pitchFamily="18" charset="0"/>
                </a:rPr>
                <a:t>’</a:t>
              </a:r>
              <a:endParaRPr sz="2000" baseline="30000" dirty="0">
                <a:latin typeface="Meiryo"/>
                <a:cs typeface="Times New Roman" panose="02020603050405020304" pitchFamily="18" charset="0"/>
              </a:endParaRPr>
            </a:p>
          </p:txBody>
        </p:sp>
        <p:sp>
          <p:nvSpPr>
            <p:cNvPr id="87" name="object 35">
              <a:extLst>
                <a:ext uri="{FF2B5EF4-FFF2-40B4-BE49-F238E27FC236}">
                  <a16:creationId xmlns:a16="http://schemas.microsoft.com/office/drawing/2014/main" id="{E58E5A81-5111-197C-B8CE-A3E0112D1ED6}"/>
                </a:ext>
              </a:extLst>
            </p:cNvPr>
            <p:cNvSpPr txBox="1"/>
            <p:nvPr/>
          </p:nvSpPr>
          <p:spPr>
            <a:xfrm>
              <a:off x="1791351" y="4493102"/>
              <a:ext cx="1012825" cy="41275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i="1" spc="110" dirty="0">
                  <a:solidFill>
                    <a:srgbClr val="0000FF"/>
                  </a:solidFill>
                  <a:latin typeface="Cambria"/>
                  <a:cs typeface="Cambria"/>
                </a:rPr>
                <a:t>V</a:t>
              </a:r>
              <a:r>
                <a:rPr lang="en-GB" sz="2625" spc="165" baseline="30000" dirty="0">
                  <a:solidFill>
                    <a:srgbClr val="0000FF"/>
                  </a:solidFill>
                  <a:latin typeface="Tahoma"/>
                  <a:cs typeface="Tahoma"/>
                </a:rPr>
                <a:t>*</a:t>
              </a:r>
              <a:r>
                <a:rPr sz="2500" spc="110" dirty="0">
                  <a:solidFill>
                    <a:srgbClr val="0000FF"/>
                  </a:solidFill>
                  <a:latin typeface="PMingLiU"/>
                  <a:cs typeface="PMingLiU"/>
                </a:rPr>
                <a:t>(</a:t>
              </a:r>
              <a:r>
                <a:rPr sz="2500" i="1" spc="110" dirty="0">
                  <a:solidFill>
                    <a:srgbClr val="0000FF"/>
                  </a:solidFill>
                  <a:latin typeface="Cambria"/>
                  <a:cs typeface="Cambria"/>
                </a:rPr>
                <a:t>s</a:t>
              </a:r>
              <a:r>
                <a:rPr sz="2500" spc="110" dirty="0">
                  <a:solidFill>
                    <a:srgbClr val="0000FF"/>
                  </a:solidFill>
                  <a:latin typeface="PMingLiU"/>
                  <a:cs typeface="PMingLiU"/>
                </a:rPr>
                <a:t>)</a:t>
              </a:r>
              <a:endParaRPr sz="2500" dirty="0">
                <a:latin typeface="PMingLiU"/>
                <a:cs typeface="PMingLiU"/>
              </a:endParaRPr>
            </a:p>
          </p:txBody>
        </p:sp>
        <p:sp>
          <p:nvSpPr>
            <p:cNvPr id="88" name="object 36">
              <a:extLst>
                <a:ext uri="{FF2B5EF4-FFF2-40B4-BE49-F238E27FC236}">
                  <a16:creationId xmlns:a16="http://schemas.microsoft.com/office/drawing/2014/main" id="{494999EC-8C48-8FA9-8037-03020AFF80B7}"/>
                </a:ext>
              </a:extLst>
            </p:cNvPr>
            <p:cNvSpPr txBox="1"/>
            <p:nvPr/>
          </p:nvSpPr>
          <p:spPr>
            <a:xfrm>
              <a:off x="9150295" y="4041861"/>
              <a:ext cx="1102995" cy="41275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i="1" spc="100" dirty="0">
                  <a:solidFill>
                    <a:srgbClr val="0000FF"/>
                  </a:solidFill>
                  <a:latin typeface="Cambria"/>
                  <a:cs typeface="Cambria"/>
                </a:rPr>
                <a:t>V</a:t>
              </a:r>
              <a:r>
                <a:rPr lang="en-GB" sz="2625" spc="150" baseline="30000" dirty="0">
                  <a:solidFill>
                    <a:srgbClr val="0000FF"/>
                  </a:solidFill>
                  <a:latin typeface="Tahoma"/>
                  <a:cs typeface="Tahoma"/>
                </a:rPr>
                <a:t>*</a:t>
              </a:r>
              <a:r>
                <a:rPr sz="2500" spc="100" dirty="0">
                  <a:solidFill>
                    <a:srgbClr val="0000FF"/>
                  </a:solidFill>
                  <a:latin typeface="PMingLiU"/>
                  <a:cs typeface="PMingLiU"/>
                </a:rPr>
                <a:t>(</a:t>
              </a:r>
              <a:r>
                <a:rPr sz="2500" i="1" spc="100" dirty="0">
                  <a:solidFill>
                    <a:srgbClr val="0000FF"/>
                  </a:solidFill>
                  <a:latin typeface="Cambria"/>
                  <a:cs typeface="Cambria"/>
                </a:rPr>
                <a:t>s</a:t>
              </a:r>
              <a:r>
                <a:rPr lang="en-GB" sz="2625" i="1" spc="150" baseline="28571" dirty="0">
                  <a:solidFill>
                    <a:srgbClr val="0000FF"/>
                  </a:solidFill>
                  <a:latin typeface="Meiryo"/>
                  <a:cs typeface="Cambria"/>
                </a:rPr>
                <a:t>'</a:t>
              </a:r>
              <a:r>
                <a:rPr sz="2500" spc="100" dirty="0">
                  <a:solidFill>
                    <a:srgbClr val="0000FF"/>
                  </a:solidFill>
                  <a:latin typeface="PMingLiU"/>
                  <a:cs typeface="PMingLiU"/>
                </a:rPr>
                <a:t>)</a:t>
              </a:r>
              <a:endParaRPr sz="2500" dirty="0">
                <a:latin typeface="PMingLiU"/>
                <a:cs typeface="PMingLiU"/>
              </a:endParaRPr>
            </a:p>
          </p:txBody>
        </p:sp>
        <p:sp>
          <p:nvSpPr>
            <p:cNvPr id="89" name="object 37">
              <a:extLst>
                <a:ext uri="{FF2B5EF4-FFF2-40B4-BE49-F238E27FC236}">
                  <a16:creationId xmlns:a16="http://schemas.microsoft.com/office/drawing/2014/main" id="{855EB314-14A7-5BC4-9AA6-36078C73C1F5}"/>
                </a:ext>
              </a:extLst>
            </p:cNvPr>
            <p:cNvSpPr txBox="1"/>
            <p:nvPr/>
          </p:nvSpPr>
          <p:spPr>
            <a:xfrm>
              <a:off x="5147562" y="3417033"/>
              <a:ext cx="1393190" cy="41275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40"/>
                </a:spcBef>
              </a:pPr>
              <a:r>
                <a:rPr sz="2500" i="1" spc="180" dirty="0">
                  <a:solidFill>
                    <a:srgbClr val="FF0000"/>
                  </a:solidFill>
                  <a:latin typeface="Cambria"/>
                  <a:cs typeface="Cambria"/>
                </a:rPr>
                <a:t>Q</a:t>
              </a:r>
              <a:r>
                <a:rPr sz="2625" spc="270" baseline="-12698" dirty="0">
                  <a:solidFill>
                    <a:srgbClr val="FF0000"/>
                  </a:solidFill>
                  <a:latin typeface="Tahoma"/>
                  <a:cs typeface="Tahoma"/>
                </a:rPr>
                <a:t> </a:t>
              </a:r>
              <a:r>
                <a:rPr lang="en-GB" sz="2625" spc="270" baseline="30000" dirty="0">
                  <a:solidFill>
                    <a:srgbClr val="FF0000"/>
                  </a:solidFill>
                  <a:latin typeface="Tahoma"/>
                  <a:cs typeface="Tahoma"/>
                </a:rPr>
                <a:t>*</a:t>
              </a:r>
              <a:r>
                <a:rPr sz="2500" spc="180" dirty="0">
                  <a:solidFill>
                    <a:srgbClr val="FF0000"/>
                  </a:solidFill>
                  <a:latin typeface="PMingLiU"/>
                  <a:cs typeface="PMingLiU"/>
                </a:rPr>
                <a:t>(</a:t>
              </a:r>
              <a:r>
                <a:rPr sz="2500" i="1" spc="180" dirty="0">
                  <a:solidFill>
                    <a:srgbClr val="FF0000"/>
                  </a:solidFill>
                  <a:latin typeface="Cambria"/>
                  <a:cs typeface="Cambria"/>
                </a:rPr>
                <a:t>s,</a:t>
              </a:r>
              <a:r>
                <a:rPr sz="2500" i="1" spc="-105" dirty="0">
                  <a:solidFill>
                    <a:srgbClr val="FF0000"/>
                  </a:solidFill>
                  <a:latin typeface="Cambria"/>
                  <a:cs typeface="Cambria"/>
                </a:rPr>
                <a:t> </a:t>
              </a:r>
              <a:r>
                <a:rPr sz="2500" i="1" spc="75" dirty="0">
                  <a:solidFill>
                    <a:srgbClr val="FF0000"/>
                  </a:solidFill>
                  <a:latin typeface="Cambria"/>
                  <a:cs typeface="Cambria"/>
                </a:rPr>
                <a:t>a</a:t>
              </a:r>
              <a:r>
                <a:rPr sz="2500" spc="75" dirty="0">
                  <a:solidFill>
                    <a:srgbClr val="FF0000"/>
                  </a:solidFill>
                  <a:latin typeface="PMingLiU"/>
                  <a:cs typeface="PMingLiU"/>
                </a:rPr>
                <a:t>)</a:t>
              </a:r>
              <a:endParaRPr sz="2500" dirty="0">
                <a:latin typeface="PMingLiU"/>
                <a:cs typeface="PMingLiU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463DEF-BBA4-831F-8FCC-47C53E91D00A}"/>
                  </a:ext>
                </a:extLst>
              </p:cNvPr>
              <p:cNvSpPr txBox="1"/>
              <p:nvPr/>
            </p:nvSpPr>
            <p:spPr>
              <a:xfrm>
                <a:off x="3159603" y="4606720"/>
                <a:ext cx="42229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SE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E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SE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(a|s)=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E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SE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Q*(s,a)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6463DEF-BBA4-831F-8FCC-47C53E91D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603" y="4606720"/>
                <a:ext cx="4222951" cy="430887"/>
              </a:xfrm>
              <a:prstGeom prst="rect">
                <a:avLst/>
              </a:prstGeom>
              <a:blipFill>
                <a:blip r:embed="rId9"/>
                <a:stretch>
                  <a:fillRect l="-2096" t="-25714" r="-2395" b="-48571"/>
                </a:stretch>
              </a:blipFill>
            </p:spPr>
            <p:txBody>
              <a:bodyPr/>
              <a:lstStyle/>
              <a:p>
                <a:r>
                  <a:rPr lang="en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8561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World: optimal V Values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1" y="5308254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3" b="14278"/>
          <a:stretch/>
        </p:blipFill>
        <p:spPr>
          <a:xfrm>
            <a:off x="2783633" y="1630070"/>
            <a:ext cx="5711049" cy="42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2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ea typeface="ＭＳ Ｐゴシック" pitchFamily="34" charset="-128"/>
              </a:rPr>
              <a:t>Example: Grid World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906516A-3BC3-C783-C098-A907F271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1867" y="2081894"/>
            <a:ext cx="3371850" cy="261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F0B524AC-DDC3-A873-61A2-07FCFF91F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422" y="1852937"/>
            <a:ext cx="485775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 defTabSz="6858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US" sz="1500" i="0" dirty="0">
                <a:solidFill>
                  <a:srgbClr val="333399"/>
                </a:solidFill>
                <a:latin typeface="Calibri" pitchFamily="34" charset="0"/>
                <a:ea typeface="ＭＳ Ｐゴシック" pitchFamily="34" charset="-128"/>
              </a:rPr>
              <a:t>A maze-like problem</a:t>
            </a:r>
          </a:p>
          <a:p>
            <a:pPr marL="600075" lvl="1" indent="-257175" defTabSz="6858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The agent lives in a grid</a:t>
            </a:r>
          </a:p>
          <a:p>
            <a:pPr marL="600075" lvl="1" indent="-257175" defTabSz="6858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Walls block the agent’</a:t>
            </a:r>
            <a:r>
              <a:rPr lang="en-US" altLang="ja-JP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s path</a:t>
            </a:r>
          </a:p>
          <a:p>
            <a:pPr marL="600075" lvl="1" indent="-257175" defTabSz="68580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450" i="0" dirty="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US" sz="1500" i="0" dirty="0">
                <a:solidFill>
                  <a:srgbClr val="333399"/>
                </a:solidFill>
                <a:latin typeface="Calibri" pitchFamily="34" charset="0"/>
                <a:ea typeface="ＭＳ Ｐゴシック" pitchFamily="34" charset="-128"/>
              </a:rPr>
              <a:t>Noisy movement: </a:t>
            </a:r>
            <a:r>
              <a:rPr lang="en-US" altLang="ja-JP" sz="1500" i="0" dirty="0">
                <a:solidFill>
                  <a:srgbClr val="333399"/>
                </a:solidFill>
                <a:latin typeface="Calibri" pitchFamily="34" charset="0"/>
                <a:ea typeface="ＭＳ Ｐゴシック" pitchFamily="34" charset="-128"/>
              </a:rPr>
              <a:t>actions do not always go as planned</a:t>
            </a:r>
          </a:p>
          <a:p>
            <a:pPr marL="600075" lvl="1" indent="-257175" defTabSz="6858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80% of the time, the action North takes the agent North </a:t>
            </a:r>
            <a:b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</a:br>
            <a: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(if there is no wall there)</a:t>
            </a:r>
          </a:p>
          <a:p>
            <a:pPr marL="600075" lvl="1" indent="-257175" defTabSz="6858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10% of the time, North takes the agent West; 10% East</a:t>
            </a:r>
          </a:p>
          <a:p>
            <a:pPr marL="600075" lvl="1" indent="-257175" defTabSz="6858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If there is a wall in the direction the agent would have been taken, the agent stays put</a:t>
            </a:r>
          </a:p>
          <a:p>
            <a:pPr marL="600075" lvl="1" indent="-257175" defTabSz="6858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endParaRPr lang="en-US" sz="450" i="0" dirty="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US" sz="1500" i="0" dirty="0">
                <a:solidFill>
                  <a:srgbClr val="333399"/>
                </a:solidFill>
                <a:latin typeface="Calibri" pitchFamily="34" charset="0"/>
                <a:ea typeface="ＭＳ Ｐゴシック" pitchFamily="34" charset="-128"/>
              </a:rPr>
              <a:t>The agent receives rewards each time step</a:t>
            </a:r>
          </a:p>
          <a:p>
            <a:pPr marL="600075" lvl="1" indent="-257175" defTabSz="6858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Small </a:t>
            </a:r>
            <a:r>
              <a:rPr lang="en-US" altLang="ja-JP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“living” reward each step (can be negative)</a:t>
            </a:r>
          </a:p>
          <a:p>
            <a:pPr marL="600075" lvl="1" indent="-257175" defTabSz="6858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Big rewards come at the end (good or bad)</a:t>
            </a:r>
          </a:p>
          <a:p>
            <a:pPr marL="600075" lvl="1" indent="-257175" defTabSz="685800">
              <a:spcBef>
                <a:spcPct val="20000"/>
              </a:spcBef>
              <a:buFont typeface="Wingdings" pitchFamily="2" charset="2"/>
              <a:buChar char="§"/>
            </a:pPr>
            <a:endParaRPr lang="en-US" sz="450" i="0" dirty="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  <a:p>
            <a:pPr marL="257175" indent="-257175" defTabSz="685800">
              <a:spcBef>
                <a:spcPct val="20000"/>
              </a:spcBef>
              <a:buClr>
                <a:srgbClr val="333399"/>
              </a:buClr>
              <a:buFont typeface="Wingdings" pitchFamily="2" charset="2"/>
              <a:buChar char="§"/>
            </a:pPr>
            <a:r>
              <a:rPr lang="en-US" sz="1500" i="0" dirty="0">
                <a:solidFill>
                  <a:srgbClr val="333399"/>
                </a:solidFill>
                <a:latin typeface="Calibri" pitchFamily="34" charset="0"/>
                <a:ea typeface="ＭＳ Ｐゴシック" pitchFamily="34" charset="-128"/>
              </a:rPr>
              <a:t>Goal: maximize sum of rewards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0ED1B55-9C0E-ACC2-ECAD-497A63990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62904" y="2081894"/>
            <a:ext cx="3329449" cy="2397751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F4E0B56-D183-054C-D051-08383333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56916" y="3975605"/>
            <a:ext cx="342900" cy="1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07A8F55-8BB5-F924-5509-71B7EE15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99667" y="3967843"/>
            <a:ext cx="382214" cy="16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91C47E01-6888-4E3B-8F3D-A3A8FEEA1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56866" y="3224893"/>
            <a:ext cx="32499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493271AF-C390-DD82-10D7-58A01997D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02382" y="3739243"/>
            <a:ext cx="611684" cy="571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915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World: optimal Q Values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53501" y="5308254"/>
            <a:ext cx="17145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Noise = 0.2</a:t>
            </a: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Discount = 0.9</a:t>
            </a: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" b="13176"/>
          <a:stretch/>
        </p:blipFill>
        <p:spPr>
          <a:xfrm>
            <a:off x="2711625" y="1635516"/>
            <a:ext cx="5715197" cy="43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6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iteration</a:t>
            </a:r>
            <a:br>
              <a:rPr lang="en-GB" dirty="0">
                <a:solidFill>
                  <a:srgbClr val="0000A1"/>
                </a:solidFill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1C64C23-9B99-695C-DD4D-735F5DA0E1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20009" y="1690688"/>
            <a:ext cx="8458200" cy="389486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100" dirty="0">
                <a:latin typeface="Calibri"/>
                <a:ea typeface="ＭＳ Ｐゴシック" pitchFamily="34" charset="-128"/>
                <a:cs typeface="Calibri"/>
              </a:rPr>
              <a:t>Bellman equations </a:t>
            </a:r>
            <a:r>
              <a:rPr lang="en-US" sz="21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characterize</a:t>
            </a:r>
            <a:r>
              <a:rPr lang="en-US" sz="2100" dirty="0">
                <a:latin typeface="Calibri"/>
                <a:ea typeface="ＭＳ Ｐゴシック" pitchFamily="34" charset="-128"/>
                <a:cs typeface="Calibri"/>
              </a:rPr>
              <a:t> the optimal values:</a:t>
            </a:r>
          </a:p>
          <a:p>
            <a:pPr>
              <a:lnSpc>
                <a:spcPct val="80000"/>
              </a:lnSpc>
            </a:pPr>
            <a:endParaRPr lang="en-US" sz="21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1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1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1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100" dirty="0">
                <a:latin typeface="Calibri"/>
                <a:ea typeface="ＭＳ Ｐゴシック" pitchFamily="34" charset="-128"/>
                <a:cs typeface="Calibri"/>
              </a:rPr>
              <a:t>Value iteration </a:t>
            </a:r>
            <a:r>
              <a:rPr lang="en-US" sz="21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computes</a:t>
            </a:r>
            <a:r>
              <a:rPr lang="en-US" sz="2100" dirty="0">
                <a:latin typeface="Calibri"/>
                <a:ea typeface="ＭＳ Ｐゴシック" pitchFamily="34" charset="-128"/>
                <a:cs typeface="Calibri"/>
              </a:rPr>
              <a:t> them:</a:t>
            </a:r>
          </a:p>
          <a:p>
            <a:pPr>
              <a:lnSpc>
                <a:spcPct val="80000"/>
              </a:lnSpc>
            </a:pPr>
            <a:endParaRPr lang="en-US" sz="21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1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100" dirty="0">
                <a:latin typeface="Calibri"/>
                <a:ea typeface="ＭＳ Ｐゴシック" pitchFamily="34" charset="-128"/>
                <a:cs typeface="Calibri"/>
              </a:rPr>
              <a:t>Value iteration is just a fixed point solution method</a:t>
            </a:r>
          </a:p>
        </p:txBody>
      </p:sp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0BEE8605-D305-F401-471C-FD8068E098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413841" y="4064469"/>
            <a:ext cx="5450200" cy="560572"/>
          </a:xfrm>
          <a:prstGeom prst="rect">
            <a:avLst/>
          </a:prstGeom>
          <a:noFill/>
          <a:ln/>
          <a:effectLst/>
        </p:spPr>
      </p:pic>
      <p:grpSp>
        <p:nvGrpSpPr>
          <p:cNvPr id="13" name="Group 10">
            <a:extLst>
              <a:ext uri="{FF2B5EF4-FFF2-40B4-BE49-F238E27FC236}">
                <a16:creationId xmlns:a16="http://schemas.microsoft.com/office/drawing/2014/main" id="{DECC1D12-313E-D36C-FB06-2A94D781AAE7}"/>
              </a:ext>
            </a:extLst>
          </p:cNvPr>
          <p:cNvGrpSpPr>
            <a:grpSpLocks/>
          </p:cNvGrpSpPr>
          <p:nvPr/>
        </p:nvGrpSpPr>
        <p:grpSpPr bwMode="auto">
          <a:xfrm>
            <a:off x="9014784" y="1797844"/>
            <a:ext cx="1657350" cy="1993800"/>
            <a:chOff x="2400" y="1209"/>
            <a:chExt cx="1392" cy="1548"/>
          </a:xfrm>
        </p:grpSpPr>
        <p:sp>
          <p:nvSpPr>
            <p:cNvPr id="14" name="AutoShape 11">
              <a:extLst>
                <a:ext uri="{FF2B5EF4-FFF2-40B4-BE49-F238E27FC236}">
                  <a16:creationId xmlns:a16="http://schemas.microsoft.com/office/drawing/2014/main" id="{A707EA39-18E9-5CBA-1BA4-B4E9F3C32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1" hangingPunct="1"/>
              <a:endParaRPr lang="en-US" sz="1350" i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4A63DCD2-C4FF-B9A6-8E9B-BD26F6E666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35" name="Line 13">
                <a:extLst>
                  <a:ext uri="{FF2B5EF4-FFF2-40B4-BE49-F238E27FC236}">
                    <a16:creationId xmlns:a16="http://schemas.microsoft.com/office/drawing/2014/main" id="{BE56F7E9-9599-7CB9-055D-653168098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83A1051C-D8DE-1F33-4EF1-FB300E83FC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8" name="Line 15">
                <a:extLst>
                  <a:ext uri="{FF2B5EF4-FFF2-40B4-BE49-F238E27FC236}">
                    <a16:creationId xmlns:a16="http://schemas.microsoft.com/office/drawing/2014/main" id="{C0357E1A-35C8-48B1-A730-843FA5481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58" name="Line 16">
                <a:extLst>
                  <a:ext uri="{FF2B5EF4-FFF2-40B4-BE49-F238E27FC236}">
                    <a16:creationId xmlns:a16="http://schemas.microsoft.com/office/drawing/2014/main" id="{BB4B1039-D877-2866-C797-2A61B7496C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16" name="Oval 17">
              <a:extLst>
                <a:ext uri="{FF2B5EF4-FFF2-40B4-BE49-F238E27FC236}">
                  <a16:creationId xmlns:a16="http://schemas.microsoft.com/office/drawing/2014/main" id="{87228E53-1E10-904D-3B2A-38DAB489E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5B522935-3AA3-8792-018C-0731CAB266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3" name="Line 19">
                <a:extLst>
                  <a:ext uri="{FF2B5EF4-FFF2-40B4-BE49-F238E27FC236}">
                    <a16:creationId xmlns:a16="http://schemas.microsoft.com/office/drawing/2014/main" id="{8DA80B65-3771-54FD-6458-D661AEFB85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24" name="Line 20">
                <a:extLst>
                  <a:ext uri="{FF2B5EF4-FFF2-40B4-BE49-F238E27FC236}">
                    <a16:creationId xmlns:a16="http://schemas.microsoft.com/office/drawing/2014/main" id="{46C3D1D9-47D6-C259-72E6-02CEEF1D03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25" name="Line 21">
                <a:extLst>
                  <a:ext uri="{FF2B5EF4-FFF2-40B4-BE49-F238E27FC236}">
                    <a16:creationId xmlns:a16="http://schemas.microsoft.com/office/drawing/2014/main" id="{3A4F7E6D-14F2-6017-C9E6-5C7E908E5A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  <p:sp>
            <p:nvSpPr>
              <p:cNvPr id="32" name="Line 22">
                <a:extLst>
                  <a:ext uri="{FF2B5EF4-FFF2-40B4-BE49-F238E27FC236}">
                    <a16:creationId xmlns:a16="http://schemas.microsoft.com/office/drawing/2014/main" id="{6CDF95B9-2A76-5E55-EDC1-68C2E56BF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endParaRPr>
              </a:p>
            </p:txBody>
          </p:sp>
        </p:grpSp>
        <p:sp>
          <p:nvSpPr>
            <p:cNvPr id="18" name="Text Box 23">
              <a:extLst>
                <a:ext uri="{FF2B5EF4-FFF2-40B4-BE49-F238E27FC236}">
                  <a16:creationId xmlns:a16="http://schemas.microsoft.com/office/drawing/2014/main" id="{645CD05B-4B5D-4062-29D7-C01FAB24F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a</a:t>
              </a:r>
            </a:p>
          </p:txBody>
        </p:sp>
        <p:sp>
          <p:nvSpPr>
            <p:cNvPr id="19" name="Text Box 24">
              <a:extLst>
                <a:ext uri="{FF2B5EF4-FFF2-40B4-BE49-F238E27FC236}">
                  <a16:creationId xmlns:a16="http://schemas.microsoft.com/office/drawing/2014/main" id="{52A05867-DAF6-76ED-C719-F7A172A6D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209"/>
              <a:ext cx="6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sz="1350" i="0" dirty="0">
                  <a:solidFill>
                    <a:srgbClr val="0000FF"/>
                  </a:solidFill>
                  <a:latin typeface="Calibri"/>
                  <a:ea typeface="+mn-ea"/>
                  <a:cs typeface="Calibri"/>
                </a:rPr>
                <a:t>V(s)</a:t>
              </a:r>
            </a:p>
          </p:txBody>
        </p:sp>
        <p:sp>
          <p:nvSpPr>
            <p:cNvPr id="20" name="Text Box 25">
              <a:extLst>
                <a:ext uri="{FF2B5EF4-FFF2-40B4-BE49-F238E27FC236}">
                  <a16:creationId xmlns:a16="http://schemas.microsoft.com/office/drawing/2014/main" id="{95C797F7-0679-BB06-0F59-62E0C92DE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sz="1350" i="0" dirty="0">
                  <a:solidFill>
                    <a:srgbClr val="008000"/>
                  </a:solidFill>
                  <a:latin typeface="Calibri"/>
                  <a:ea typeface="+mn-ea"/>
                  <a:cs typeface="Calibri"/>
                </a:rPr>
                <a:t>s, a</a:t>
              </a:r>
            </a:p>
          </p:txBody>
        </p:sp>
        <p:sp>
          <p:nvSpPr>
            <p:cNvPr id="21" name="Text Box 26">
              <a:extLst>
                <a:ext uri="{FF2B5EF4-FFF2-40B4-BE49-F238E27FC236}">
                  <a16:creationId xmlns:a16="http://schemas.microsoft.com/office/drawing/2014/main" id="{4C05D1D5-0064-4E7D-FC4D-8209956432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4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sz="1350" i="0" dirty="0" err="1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s,a,s</a:t>
              </a:r>
              <a:r>
                <a:rPr lang="ja-JP" altLang="en-US" sz="1350" i="0">
                  <a:solidFill>
                    <a:srgbClr val="000000"/>
                  </a:solidFill>
                  <a:latin typeface="Calibri"/>
                  <a:ea typeface="+mn-ea"/>
                  <a:cs typeface="Calibri"/>
                </a:rPr>
                <a:t>’</a:t>
              </a:r>
              <a:endParaRPr lang="en-US" sz="1350" i="0" dirty="0">
                <a:solidFill>
                  <a:srgbClr val="000000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2" name="Text Box 28">
              <a:extLst>
                <a:ext uri="{FF2B5EF4-FFF2-40B4-BE49-F238E27FC236}">
                  <a16:creationId xmlns:a16="http://schemas.microsoft.com/office/drawing/2014/main" id="{57FED7B9-F428-B8DD-48E7-8C1CFD926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505"/>
              <a:ext cx="66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defTabSz="685800" rtl="1" eaLnBrk="1" hangingPunct="1">
                <a:spcBef>
                  <a:spcPct val="50000"/>
                </a:spcBef>
              </a:pPr>
              <a:r>
                <a:rPr lang="en-US" sz="1350" i="0" dirty="0">
                  <a:solidFill>
                    <a:srgbClr val="0000FF"/>
                  </a:solidFill>
                  <a:latin typeface="Calibri"/>
                  <a:ea typeface="+mn-ea"/>
                  <a:cs typeface="Calibri"/>
                </a:rPr>
                <a:t>V(s’</a:t>
              </a:r>
              <a:r>
                <a:rPr lang="en-US" altLang="ja-JP" sz="1350" i="0" dirty="0">
                  <a:solidFill>
                    <a:srgbClr val="0000FF"/>
                  </a:solidFill>
                  <a:latin typeface="Calibri"/>
                  <a:ea typeface="+mn-ea"/>
                  <a:cs typeface="Calibri"/>
                </a:rPr>
                <a:t>)</a:t>
              </a:r>
              <a:endParaRPr lang="en-US" sz="1350" i="0" dirty="0">
                <a:solidFill>
                  <a:srgbClr val="0000FF"/>
                </a:solidFill>
                <a:latin typeface="Calibri"/>
                <a:ea typeface="+mn-ea"/>
                <a:cs typeface="Calibri"/>
              </a:endParaRPr>
            </a:p>
          </p:txBody>
        </p:sp>
      </p:grpSp>
      <p:sp>
        <p:nvSpPr>
          <p:cNvPr id="59" name="Isosceles Triangle 26">
            <a:extLst>
              <a:ext uri="{FF2B5EF4-FFF2-40B4-BE49-F238E27FC236}">
                <a16:creationId xmlns:a16="http://schemas.microsoft.com/office/drawing/2014/main" id="{6E8FAD8F-C2DE-473C-C384-DF4E45958C99}"/>
              </a:ext>
            </a:extLst>
          </p:cNvPr>
          <p:cNvSpPr/>
          <p:nvPr/>
        </p:nvSpPr>
        <p:spPr>
          <a:xfrm>
            <a:off x="9300534" y="3683794"/>
            <a:ext cx="1200150" cy="1421934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endParaRPr lang="en-US" sz="1350" i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60" name="Picture 59" descr="txp_fig">
            <a:extLst>
              <a:ext uri="{FF2B5EF4-FFF2-40B4-BE49-F238E27FC236}">
                <a16:creationId xmlns:a16="http://schemas.microsoft.com/office/drawing/2014/main" id="{C1BFEEFA-535D-5AA4-8BCE-C4129EAA11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348541" y="2319338"/>
            <a:ext cx="5212791" cy="56047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22412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iteration</a:t>
            </a:r>
            <a:br>
              <a:rPr lang="en-GB" dirty="0">
                <a:solidFill>
                  <a:srgbClr val="0000A1"/>
                </a:solidFill>
                <a:effectLst/>
                <a:latin typeface="Helvetica" pitchFamily="2" charset="0"/>
              </a:rPr>
            </a:br>
            <a:endParaRPr lang="en-US" dirty="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0F7D51BA-EF3D-9837-719D-2B0013026BD4}"/>
              </a:ext>
            </a:extLst>
          </p:cNvPr>
          <p:cNvSpPr txBox="1"/>
          <p:nvPr/>
        </p:nvSpPr>
        <p:spPr>
          <a:xfrm>
            <a:off x="1344307" y="5354699"/>
            <a:ext cx="6156960" cy="77713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0"/>
              </a:spcBef>
              <a:tabLst>
                <a:tab pos="979169" algn="l"/>
              </a:tabLst>
            </a:pPr>
            <a:r>
              <a:rPr lang="en-GB" sz="2500" spc="-10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sz="25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500" i="1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sz="25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500" i="1" spc="2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2625" spc="375" baseline="-1269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r>
              <a:rPr sz="2500" i="1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SAS</a:t>
            </a:r>
            <a:r>
              <a:rPr lang="en-GB" sz="2625" i="1" spc="375" baseline="2857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sz="2500" spc="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D3925518-08CA-A2C9-78DD-F3F41CF1FE7D}"/>
              </a:ext>
            </a:extLst>
          </p:cNvPr>
          <p:cNvGrpSpPr/>
          <p:nvPr/>
        </p:nvGrpSpPr>
        <p:grpSpPr>
          <a:xfrm>
            <a:off x="1331289" y="1248872"/>
            <a:ext cx="7487284" cy="3501105"/>
            <a:chOff x="1339682" y="1326214"/>
            <a:chExt cx="7487284" cy="326009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BB2C308A-FD8F-AF48-1D23-B67D33A7F86F}"/>
                </a:ext>
              </a:extLst>
            </p:cNvPr>
            <p:cNvSpPr/>
            <p:nvPr/>
          </p:nvSpPr>
          <p:spPr>
            <a:xfrm>
              <a:off x="1352700" y="1647280"/>
              <a:ext cx="7461250" cy="2925445"/>
            </a:xfrm>
            <a:custGeom>
              <a:avLst/>
              <a:gdLst/>
              <a:ahLst/>
              <a:cxnLst/>
              <a:rect l="l" t="t" r="r" b="b"/>
              <a:pathLst>
                <a:path w="7461250" h="2925445">
                  <a:moveTo>
                    <a:pt x="0" y="0"/>
                  </a:moveTo>
                  <a:lnTo>
                    <a:pt x="0" y="2925400"/>
                  </a:lnTo>
                  <a:lnTo>
                    <a:pt x="7460956" y="2925400"/>
                  </a:lnTo>
                  <a:lnTo>
                    <a:pt x="7460956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154F29AC-29BB-DBB7-D505-730323AAD364}"/>
                </a:ext>
              </a:extLst>
            </p:cNvPr>
            <p:cNvSpPr/>
            <p:nvPr/>
          </p:nvSpPr>
          <p:spPr>
            <a:xfrm>
              <a:off x="1479855" y="1326214"/>
              <a:ext cx="7058659" cy="642620"/>
            </a:xfrm>
            <a:custGeom>
              <a:avLst/>
              <a:gdLst/>
              <a:ahLst/>
              <a:cxnLst/>
              <a:rect l="l" t="t" r="r" b="b"/>
              <a:pathLst>
                <a:path w="7058659" h="642619">
                  <a:moveTo>
                    <a:pt x="7058595" y="0"/>
                  </a:moveTo>
                  <a:lnTo>
                    <a:pt x="0" y="0"/>
                  </a:lnTo>
                  <a:lnTo>
                    <a:pt x="0" y="642132"/>
                  </a:lnTo>
                  <a:lnTo>
                    <a:pt x="7058595" y="642132"/>
                  </a:lnTo>
                  <a:lnTo>
                    <a:pt x="7058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A22E7171-CDA8-3380-C5EB-FAC7D26E48A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855" y="1326214"/>
              <a:ext cx="642132" cy="642132"/>
            </a:xfrm>
            <a:prstGeom prst="rect">
              <a:avLst/>
            </a:prstGeom>
          </p:spPr>
        </p:pic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86BF3211-7E8C-87FE-217E-E39956D8A274}"/>
              </a:ext>
            </a:extLst>
          </p:cNvPr>
          <p:cNvSpPr txBox="1"/>
          <p:nvPr/>
        </p:nvSpPr>
        <p:spPr>
          <a:xfrm>
            <a:off x="2228050" y="1340026"/>
            <a:ext cx="6315075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25295" algn="l"/>
              </a:tabLst>
            </a:pPr>
            <a:r>
              <a:rPr sz="2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</a:t>
            </a:r>
            <a:r>
              <a:rPr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sz="2800" b="1" spc="-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800" b="1" spc="-10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3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sz="28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[Bellman,</a:t>
            </a:r>
            <a:r>
              <a:rPr sz="2800" b="1" spc="-1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45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1957]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65D5C7A-8259-7DE9-4682-66E55882FCD0}"/>
              </a:ext>
            </a:extLst>
          </p:cNvPr>
          <p:cNvSpPr txBox="1"/>
          <p:nvPr/>
        </p:nvSpPr>
        <p:spPr>
          <a:xfrm>
            <a:off x="1509655" y="2038864"/>
            <a:ext cx="509270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25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sz="2500" i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i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GB" sz="2625" i="1" spc="277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5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500" i="1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500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5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←</a:t>
            </a:r>
            <a:r>
              <a:rPr sz="2500" i="1" spc="-2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sz="25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5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sz="25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5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D5DF242A-0169-4643-E443-32A0018206A5}"/>
              </a:ext>
            </a:extLst>
          </p:cNvPr>
          <p:cNvSpPr txBox="1"/>
          <p:nvPr/>
        </p:nvSpPr>
        <p:spPr>
          <a:xfrm>
            <a:off x="1498535" y="2197013"/>
            <a:ext cx="4124431" cy="117468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R="480059" algn="ctr">
              <a:lnSpc>
                <a:spcPct val="100000"/>
              </a:lnSpc>
              <a:spcBef>
                <a:spcPts val="260"/>
              </a:spcBef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100">
              <a:lnSpc>
                <a:spcPct val="100000"/>
              </a:lnSpc>
              <a:spcBef>
                <a:spcPts val="235"/>
              </a:spcBef>
            </a:pP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5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sz="25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i="1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500" i="1" spc="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6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5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0,1</a:t>
            </a:r>
            <a:r>
              <a:rPr sz="2500" i="1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5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500" i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5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2500" i="1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i="1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500" i="1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500" i="1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2625" i="1" spc="-30" baseline="-1269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2625" spc="-30" baseline="-12698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25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46100">
              <a:lnSpc>
                <a:spcPct val="100000"/>
              </a:lnSpc>
              <a:spcBef>
                <a:spcPts val="630"/>
              </a:spcBef>
            </a:pPr>
            <a:r>
              <a:rPr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5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sz="25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sz="25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500" i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25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A8F050-29E4-A38B-7F61-B679849E0F8D}"/>
              </a:ext>
            </a:extLst>
          </p:cNvPr>
          <p:cNvGrpSpPr/>
          <p:nvPr/>
        </p:nvGrpSpPr>
        <p:grpSpPr>
          <a:xfrm>
            <a:off x="5919278" y="4226673"/>
            <a:ext cx="605999" cy="383438"/>
            <a:chOff x="7520940" y="5893418"/>
            <a:chExt cx="605999" cy="383438"/>
          </a:xfrm>
        </p:grpSpPr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A5BDB1BE-3906-D999-710F-E266E662289F}"/>
                </a:ext>
              </a:extLst>
            </p:cNvPr>
            <p:cNvSpPr txBox="1"/>
            <p:nvPr/>
          </p:nvSpPr>
          <p:spPr>
            <a:xfrm>
              <a:off x="7520940" y="5893418"/>
              <a:ext cx="161925" cy="257763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600" spc="1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9AC29AC8-524B-0CCB-09B7-DA795098453A}"/>
                </a:ext>
              </a:extLst>
            </p:cNvPr>
            <p:cNvSpPr txBox="1"/>
            <p:nvPr/>
          </p:nvSpPr>
          <p:spPr>
            <a:xfrm>
              <a:off x="7630644" y="6017811"/>
              <a:ext cx="39433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GB" sz="1600" i="1" spc="17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B6C924AB-EAD1-FBB9-D85A-66C40D03BA2A}"/>
                </a:ext>
              </a:extLst>
            </p:cNvPr>
            <p:cNvSpPr txBox="1"/>
            <p:nvPr/>
          </p:nvSpPr>
          <p:spPr>
            <a:xfrm>
              <a:off x="7658034" y="5893418"/>
              <a:ext cx="18351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GB" sz="1600" spc="-3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D272CCAE-EBCE-1606-E48D-387C5F45AF16}"/>
                </a:ext>
              </a:extLst>
            </p:cNvPr>
            <p:cNvSpPr txBox="1"/>
            <p:nvPr/>
          </p:nvSpPr>
          <p:spPr>
            <a:xfrm>
              <a:off x="7739589" y="5921657"/>
              <a:ext cx="387350" cy="257763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sz="1600" spc="-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sz="1600" i="1" spc="-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s,a</a:t>
              </a:r>
              <a:r>
                <a:rPr sz="1600" spc="-1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1" name="Picture 30" descr="txp_fig">
            <a:extLst>
              <a:ext uri="{FF2B5EF4-FFF2-40B4-BE49-F238E27FC236}">
                <a16:creationId xmlns:a16="http://schemas.microsoft.com/office/drawing/2014/main" id="{E7211E40-13D9-B313-76FD-E7916446EA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386940" y="3494362"/>
            <a:ext cx="5776929" cy="518198"/>
          </a:xfrm>
          <a:prstGeom prst="rect">
            <a:avLst/>
          </a:prstGeom>
          <a:noFill/>
          <a:ln/>
          <a:effectLst/>
        </p:spPr>
      </p:pic>
      <p:sp>
        <p:nvSpPr>
          <p:cNvPr id="33" name="Right Brace 32">
            <a:extLst>
              <a:ext uri="{FF2B5EF4-FFF2-40B4-BE49-F238E27FC236}">
                <a16:creationId xmlns:a16="http://schemas.microsoft.com/office/drawing/2014/main" id="{12D604B5-3BCB-DF46-FA5C-512562D069EB}"/>
              </a:ext>
            </a:extLst>
          </p:cNvPr>
          <p:cNvSpPr/>
          <p:nvPr/>
        </p:nvSpPr>
        <p:spPr>
          <a:xfrm rot="5400000">
            <a:off x="6085712" y="2016408"/>
            <a:ext cx="273132" cy="4084327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E" dirty="0"/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48BE61DD-EFB1-79FA-E03C-509A4C3077EE}"/>
              </a:ext>
            </a:extLst>
          </p:cNvPr>
          <p:cNvGrpSpPr>
            <a:grpSpLocks/>
          </p:cNvGrpSpPr>
          <p:nvPr/>
        </p:nvGrpSpPr>
        <p:grpSpPr bwMode="auto">
          <a:xfrm>
            <a:off x="9664432" y="1631609"/>
            <a:ext cx="1714500" cy="1614488"/>
            <a:chOff x="2400" y="1401"/>
            <a:chExt cx="1440" cy="1356"/>
          </a:xfrm>
        </p:grpSpPr>
        <p:sp>
          <p:nvSpPr>
            <p:cNvPr id="40" name="AutoShape 11">
              <a:extLst>
                <a:ext uri="{FF2B5EF4-FFF2-40B4-BE49-F238E27FC236}">
                  <a16:creationId xmlns:a16="http://schemas.microsoft.com/office/drawing/2014/main" id="{30BDAC54-A6B0-27F2-AFEE-E836AB06E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 eaLnBrk="1" hangingPunct="1"/>
              <a:endParaRPr lang="en-US" sz="1350" i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41" name="Group 12">
              <a:extLst>
                <a:ext uri="{FF2B5EF4-FFF2-40B4-BE49-F238E27FC236}">
                  <a16:creationId xmlns:a16="http://schemas.microsoft.com/office/drawing/2014/main" id="{EAA27337-17FA-BD2E-9690-4E95B06252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53" name="Line 13">
                <a:extLst>
                  <a:ext uri="{FF2B5EF4-FFF2-40B4-BE49-F238E27FC236}">
                    <a16:creationId xmlns:a16="http://schemas.microsoft.com/office/drawing/2014/main" id="{3D5C8F22-4260-0CB5-67EE-3DCCB7356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54" name="Line 14">
                <a:extLst>
                  <a:ext uri="{FF2B5EF4-FFF2-40B4-BE49-F238E27FC236}">
                    <a16:creationId xmlns:a16="http://schemas.microsoft.com/office/drawing/2014/main" id="{236B2877-6E09-7C79-375F-A42FC244E1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55" name="Line 15">
                <a:extLst>
                  <a:ext uri="{FF2B5EF4-FFF2-40B4-BE49-F238E27FC236}">
                    <a16:creationId xmlns:a16="http://schemas.microsoft.com/office/drawing/2014/main" id="{F81DB838-1660-2B1D-0338-F1E7A36C6A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56" name="Line 16">
                <a:extLst>
                  <a:ext uri="{FF2B5EF4-FFF2-40B4-BE49-F238E27FC236}">
                    <a16:creationId xmlns:a16="http://schemas.microsoft.com/office/drawing/2014/main" id="{13E5B88F-1468-0BF8-82D9-6D60F7C2BE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42" name="Oval 17">
              <a:extLst>
                <a:ext uri="{FF2B5EF4-FFF2-40B4-BE49-F238E27FC236}">
                  <a16:creationId xmlns:a16="http://schemas.microsoft.com/office/drawing/2014/main" id="{6956CBAF-66D2-F3DC-B276-1768119F9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 eaLnBrk="1" hangingPunct="1"/>
              <a:endParaRPr lang="en-US" sz="1350" i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endParaRPr>
            </a:p>
          </p:txBody>
        </p:sp>
        <p:grpSp>
          <p:nvGrpSpPr>
            <p:cNvPr id="43" name="Group 18">
              <a:extLst>
                <a:ext uri="{FF2B5EF4-FFF2-40B4-BE49-F238E27FC236}">
                  <a16:creationId xmlns:a16="http://schemas.microsoft.com/office/drawing/2014/main" id="{895A5194-1BBE-6B06-227F-27A4D0DE0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9" name="Line 19">
                <a:extLst>
                  <a:ext uri="{FF2B5EF4-FFF2-40B4-BE49-F238E27FC236}">
                    <a16:creationId xmlns:a16="http://schemas.microsoft.com/office/drawing/2014/main" id="{33399BE8-B00C-ED04-90A0-4057AEA114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50" name="Line 20">
                <a:extLst>
                  <a:ext uri="{FF2B5EF4-FFF2-40B4-BE49-F238E27FC236}">
                    <a16:creationId xmlns:a16="http://schemas.microsoft.com/office/drawing/2014/main" id="{29AD795E-D87A-4D8B-4D15-87D8EC9339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51" name="Line 21">
                <a:extLst>
                  <a:ext uri="{FF2B5EF4-FFF2-40B4-BE49-F238E27FC236}">
                    <a16:creationId xmlns:a16="http://schemas.microsoft.com/office/drawing/2014/main" id="{D71F409D-AD34-E9A1-EDBB-8EA79DC184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  <p:sp>
            <p:nvSpPr>
              <p:cNvPr id="52" name="Line 22">
                <a:extLst>
                  <a:ext uri="{FF2B5EF4-FFF2-40B4-BE49-F238E27FC236}">
                    <a16:creationId xmlns:a16="http://schemas.microsoft.com/office/drawing/2014/main" id="{9F324540-1616-BAF9-2A2C-EF89BFB34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 eaLnBrk="1" hangingPunct="1"/>
                <a:endParaRPr 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endParaRPr>
              </a:p>
            </p:txBody>
          </p:sp>
        </p:grpSp>
        <p:sp>
          <p:nvSpPr>
            <p:cNvPr id="44" name="Text Box 23">
              <a:extLst>
                <a:ext uri="{FF2B5EF4-FFF2-40B4-BE49-F238E27FC236}">
                  <a16:creationId xmlns:a16="http://schemas.microsoft.com/office/drawing/2014/main" id="{DB5E18F7-786B-3CB5-3D04-B89AC05B1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rPr>
                <a:t>a</a:t>
              </a:r>
            </a:p>
          </p:txBody>
        </p:sp>
        <p:sp>
          <p:nvSpPr>
            <p:cNvPr id="45" name="Text Box 24">
              <a:extLst>
                <a:ext uri="{FF2B5EF4-FFF2-40B4-BE49-F238E27FC236}">
                  <a16:creationId xmlns:a16="http://schemas.microsoft.com/office/drawing/2014/main" id="{CBE021EB-515D-D372-3268-A17E7A595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sz="1350" i="0" dirty="0">
                  <a:solidFill>
                    <a:srgbClr val="0000FF"/>
                  </a:solidFill>
                  <a:latin typeface="Calibri"/>
                  <a:ea typeface="ＭＳ Ｐゴシック" pitchFamily="34" charset="-128"/>
                  <a:cs typeface="Calibri"/>
                </a:rPr>
                <a:t>V</a:t>
              </a:r>
              <a:r>
                <a:rPr lang="en-US" sz="1350" i="0" baseline="-25000" dirty="0">
                  <a:solidFill>
                    <a:srgbClr val="0000FF"/>
                  </a:solidFill>
                  <a:latin typeface="Calibri"/>
                  <a:ea typeface="ＭＳ Ｐゴシック" pitchFamily="34" charset="-128"/>
                  <a:cs typeface="Calibri"/>
                </a:rPr>
                <a:t>k+1</a:t>
              </a:r>
              <a:r>
                <a:rPr lang="en-US" sz="1350" i="0" dirty="0">
                  <a:solidFill>
                    <a:srgbClr val="0000FF"/>
                  </a:solidFill>
                  <a:latin typeface="Calibri"/>
                  <a:ea typeface="ＭＳ Ｐゴシック" pitchFamily="34" charset="-128"/>
                  <a:cs typeface="Calibri"/>
                </a:rPr>
                <a:t>(s)</a:t>
              </a:r>
            </a:p>
          </p:txBody>
        </p:sp>
        <p:sp>
          <p:nvSpPr>
            <p:cNvPr id="46" name="Text Box 25">
              <a:extLst>
                <a:ext uri="{FF2B5EF4-FFF2-40B4-BE49-F238E27FC236}">
                  <a16:creationId xmlns:a16="http://schemas.microsoft.com/office/drawing/2014/main" id="{47A997BD-7D35-791A-3A68-48252AB0AE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sz="1350" i="0" dirty="0">
                  <a:solidFill>
                    <a:srgbClr val="008000"/>
                  </a:solidFill>
                  <a:latin typeface="Calibri"/>
                  <a:ea typeface="ＭＳ Ｐゴシック" pitchFamily="34" charset="-128"/>
                  <a:cs typeface="Calibri"/>
                </a:rPr>
                <a:t>s, a</a:t>
              </a:r>
            </a:p>
          </p:txBody>
        </p:sp>
        <p:sp>
          <p:nvSpPr>
            <p:cNvPr id="47" name="Text Box 26">
              <a:extLst>
                <a:ext uri="{FF2B5EF4-FFF2-40B4-BE49-F238E27FC236}">
                  <a16:creationId xmlns:a16="http://schemas.microsoft.com/office/drawing/2014/main" id="{E3AA8E77-25BA-F887-59C1-A1DDEAD76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 eaLnBrk="1" hangingPunct="1">
                <a:spcBef>
                  <a:spcPct val="50000"/>
                </a:spcBef>
              </a:pPr>
              <a:r>
                <a:rPr lang="en-US" sz="1350" i="0" dirty="0" err="1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rPr>
                <a:t>s,a,s</a:t>
              </a:r>
              <a:r>
                <a:rPr lang="ja-JP" altLang="en-US" sz="1350" i="0">
                  <a:solidFill>
                    <a:srgbClr val="000000"/>
                  </a:solidFill>
                  <a:latin typeface="Calibri"/>
                  <a:ea typeface="ＭＳ Ｐゴシック" pitchFamily="34" charset="-128"/>
                  <a:cs typeface="Calibri"/>
                </a:rPr>
                <a:t>’</a:t>
              </a:r>
              <a:endParaRPr lang="en-US" sz="1350" i="0" dirty="0">
                <a:solidFill>
                  <a:srgbClr val="000000"/>
                </a:solidFill>
                <a:latin typeface="Calibri"/>
                <a:ea typeface="ＭＳ Ｐゴシック" pitchFamily="34" charset="-128"/>
                <a:cs typeface="Calibri"/>
              </a:endParaRPr>
            </a:p>
          </p:txBody>
        </p:sp>
        <p:sp>
          <p:nvSpPr>
            <p:cNvPr id="48" name="Text Box 28">
              <a:extLst>
                <a:ext uri="{FF2B5EF4-FFF2-40B4-BE49-F238E27FC236}">
                  <a16:creationId xmlns:a16="http://schemas.microsoft.com/office/drawing/2014/main" id="{4079754D-E386-6DC5-B562-062D8635B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defTabSz="685800" rtl="1" eaLnBrk="1" hangingPunct="1">
                <a:spcBef>
                  <a:spcPct val="50000"/>
                </a:spcBef>
              </a:pPr>
              <a:r>
                <a:rPr lang="en-US" sz="1350" i="0" dirty="0" err="1">
                  <a:solidFill>
                    <a:srgbClr val="0000FF"/>
                  </a:solidFill>
                  <a:latin typeface="Calibri"/>
                  <a:ea typeface="ＭＳ Ｐゴシック" pitchFamily="34" charset="-128"/>
                  <a:cs typeface="Calibri"/>
                </a:rPr>
                <a:t>V</a:t>
              </a:r>
              <a:r>
                <a:rPr lang="en-US" sz="1350" i="0" baseline="-25000" dirty="0" err="1">
                  <a:solidFill>
                    <a:srgbClr val="0000FF"/>
                  </a:solidFill>
                  <a:latin typeface="Calibri"/>
                  <a:ea typeface="ＭＳ Ｐゴシック" pitchFamily="34" charset="-128"/>
                  <a:cs typeface="Calibri"/>
                </a:rPr>
                <a:t>k</a:t>
              </a:r>
              <a:r>
                <a:rPr lang="en-US" sz="1350" i="0" dirty="0">
                  <a:solidFill>
                    <a:srgbClr val="0000FF"/>
                  </a:solidFill>
                  <a:latin typeface="Calibri"/>
                  <a:ea typeface="ＭＳ Ｐゴシック" pitchFamily="34" charset="-128"/>
                  <a:cs typeface="Calibri"/>
                </a:rPr>
                <a:t>(s’</a:t>
              </a:r>
              <a:r>
                <a:rPr lang="en-US" altLang="ja-JP" sz="1350" i="0" dirty="0">
                  <a:solidFill>
                    <a:srgbClr val="0000FF"/>
                  </a:solidFill>
                  <a:latin typeface="Calibri"/>
                  <a:ea typeface="ＭＳ Ｐゴシック" pitchFamily="34" charset="-128"/>
                  <a:cs typeface="Calibri"/>
                </a:rPr>
                <a:t>)</a:t>
              </a:r>
              <a:endParaRPr lang="en-US" sz="1350" i="0" dirty="0">
                <a:solidFill>
                  <a:srgbClr val="0000FF"/>
                </a:solidFill>
                <a:latin typeface="Calibri"/>
                <a:ea typeface="ＭＳ Ｐゴシック" pitchFamily="34" charset="-128"/>
                <a:cs typeface="Calibri"/>
              </a:endParaRPr>
            </a:p>
          </p:txBody>
        </p:sp>
      </p:grpSp>
      <p:sp>
        <p:nvSpPr>
          <p:cNvPr id="57" name="Isosceles Triangle 26">
            <a:extLst>
              <a:ext uri="{FF2B5EF4-FFF2-40B4-BE49-F238E27FC236}">
                <a16:creationId xmlns:a16="http://schemas.microsoft.com/office/drawing/2014/main" id="{52FB6C1B-EB21-C999-18F8-4BB833080D94}"/>
              </a:ext>
            </a:extLst>
          </p:cNvPr>
          <p:cNvSpPr/>
          <p:nvPr/>
        </p:nvSpPr>
        <p:spPr>
          <a:xfrm>
            <a:off x="9950182" y="3288959"/>
            <a:ext cx="1200150" cy="131445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hangingPunct="1"/>
            <a:endParaRPr lang="en-US" sz="1350" i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71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  <p:bldP spid="5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1" y="5308253"/>
            <a:ext cx="2031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93" y="1714500"/>
            <a:ext cx="4654814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82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1" y="5308253"/>
            <a:ext cx="1930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660" y="1714500"/>
            <a:ext cx="4632683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80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09472" y="5384879"/>
            <a:ext cx="197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17" y="1770047"/>
            <a:ext cx="4655401" cy="428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8D6CB-2105-ABB4-05D8-E598532E4B7C}"/>
              </a:ext>
            </a:extLst>
          </p:cNvPr>
          <p:cNvSpPr txBox="1"/>
          <p:nvPr/>
        </p:nvSpPr>
        <p:spPr>
          <a:xfrm>
            <a:off x="2093140" y="6308209"/>
            <a:ext cx="588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/>
              <a:t>V</a:t>
            </a:r>
            <a:r>
              <a:rPr lang="en-SE" baseline="-25000" dirty="0"/>
              <a:t>2</a:t>
            </a:r>
            <a:r>
              <a:rPr lang="en-SE" dirty="0"/>
              <a:t>(3,3) ← 0.8 [0+0.9x1] + 0.1[0+0.9x0] + 0.1[0+0.9x0] = 0.72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03CE78C-C427-C77A-32C6-11EB80FE0B57}"/>
              </a:ext>
            </a:extLst>
          </p:cNvPr>
          <p:cNvSpPr/>
          <p:nvPr/>
        </p:nvSpPr>
        <p:spPr>
          <a:xfrm>
            <a:off x="5911448" y="1336660"/>
            <a:ext cx="2065761" cy="70805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E" sz="1400" dirty="0"/>
              <a:t>Optimal action will be “right”</a:t>
            </a:r>
          </a:p>
        </p:txBody>
      </p:sp>
    </p:spTree>
    <p:extLst>
      <p:ext uri="{BB962C8B-B14F-4D97-AF65-F5344CB8AC3E}">
        <p14:creationId xmlns:p14="http://schemas.microsoft.com/office/powerpoint/2010/main" val="78633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0" y="5308253"/>
            <a:ext cx="2132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385" y="1714500"/>
            <a:ext cx="4633232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05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0" y="5308253"/>
            <a:ext cx="2268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1725074"/>
            <a:ext cx="4629150" cy="427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38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0" y="5308253"/>
            <a:ext cx="2268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84" y="1714502"/>
            <a:ext cx="4640035" cy="42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75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0" y="5308253"/>
            <a:ext cx="2025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30" y="1737126"/>
            <a:ext cx="4615543" cy="42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Grid World Actions</a:t>
            </a: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96404E-2106-2B6A-8206-F77ECBF3F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595" y="2141966"/>
            <a:ext cx="1550697" cy="2335168"/>
          </a:xfrm>
          <a:prstGeom prst="rect">
            <a:avLst/>
          </a:prstGeom>
          <a:noFill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DE1CBDA-6B08-45C3-8666-35B1A341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58579" y="2199429"/>
            <a:ext cx="4955735" cy="3389083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58A71E-AE79-86A8-CB87-876E32CC8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6164" y="1756426"/>
            <a:ext cx="24574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1" hangingPunct="1"/>
            <a:r>
              <a:rPr lang="en-US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Deterministic Grid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C9054-3C4C-275C-E6DA-7EED2A08D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3864" y="1756426"/>
            <a:ext cx="24574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685800" eaLnBrk="1" hangingPunct="1"/>
            <a:r>
              <a:rPr lang="en-US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Stochastic Grid World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BA9426-72A8-8691-30E2-56216BC4C42B}"/>
              </a:ext>
            </a:extLst>
          </p:cNvPr>
          <p:cNvCxnSpPr/>
          <p:nvPr/>
        </p:nvCxnSpPr>
        <p:spPr>
          <a:xfrm rot="16200000" flipH="1">
            <a:off x="3499139" y="3788601"/>
            <a:ext cx="3886200" cy="5715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76B1A754-2236-8ECB-71B3-0086F90A3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9064" y="4503662"/>
            <a:ext cx="1543050" cy="10819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450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1" y="5308253"/>
            <a:ext cx="2173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1718276"/>
            <a:ext cx="4629150" cy="428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96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1" y="5308253"/>
            <a:ext cx="2322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1738670"/>
            <a:ext cx="4629150" cy="42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51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1" y="5308253"/>
            <a:ext cx="228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49" y="1725168"/>
            <a:ext cx="4634704" cy="427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6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0" y="5308253"/>
            <a:ext cx="197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95" y="1714500"/>
            <a:ext cx="4647413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79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1" y="5308253"/>
            <a:ext cx="1995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25" y="1710980"/>
            <a:ext cx="4629150" cy="42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48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0" y="5308253"/>
            <a:ext cx="2126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95" y="1714500"/>
            <a:ext cx="4647413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1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53500" y="5308253"/>
            <a:ext cx="2025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61" y="1705064"/>
            <a:ext cx="4642881" cy="429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51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Value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>
                <a:latin typeface="Calibri"/>
                <a:cs typeface="Calibri"/>
              </a:rPr>
              <a:t>Value iteration repeats the Bellman updates:</a:t>
            </a: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endParaRPr lang="en-US" sz="2100" dirty="0">
              <a:latin typeface="Calibri"/>
              <a:cs typeface="Calibri"/>
            </a:endParaRPr>
          </a:p>
          <a:p>
            <a:r>
              <a:rPr lang="en-US" sz="2100" dirty="0">
                <a:latin typeface="Calibri"/>
                <a:cs typeface="Calibri"/>
              </a:rPr>
              <a:t>Problem 1: It’s slow – O(S</a:t>
            </a:r>
            <a:r>
              <a:rPr lang="en-US" sz="2100" baseline="30000" dirty="0">
                <a:latin typeface="Calibri"/>
                <a:cs typeface="Calibri"/>
              </a:rPr>
              <a:t>2</a:t>
            </a:r>
            <a:r>
              <a:rPr lang="en-US" sz="2100" dirty="0">
                <a:latin typeface="Calibri"/>
                <a:cs typeface="Calibri"/>
              </a:rPr>
              <a:t>A) per iteration</a:t>
            </a:r>
          </a:p>
          <a:p>
            <a:endParaRPr lang="en-US" sz="2100" dirty="0">
              <a:latin typeface="Calibri"/>
              <a:cs typeface="Calibri"/>
            </a:endParaRPr>
          </a:p>
          <a:p>
            <a:r>
              <a:rPr lang="en-US" sz="2100" dirty="0">
                <a:latin typeface="Calibri"/>
                <a:cs typeface="Calibri"/>
              </a:rPr>
              <a:t>Problem 2: The “max” at each state rarely changes</a:t>
            </a:r>
          </a:p>
          <a:p>
            <a:endParaRPr lang="en-US" sz="2100" dirty="0">
              <a:latin typeface="Calibri"/>
              <a:cs typeface="Calibri"/>
            </a:endParaRPr>
          </a:p>
          <a:p>
            <a:r>
              <a:rPr lang="en-US" sz="2100" dirty="0">
                <a:latin typeface="Calibri"/>
                <a:cs typeface="Calibri"/>
              </a:rPr>
              <a:t>Problem 3: The policy often converges long before the values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324101" y="2204864"/>
            <a:ext cx="4972050" cy="472736"/>
          </a:xfrm>
          <a:prstGeom prst="rect">
            <a:avLst/>
          </a:prstGeom>
          <a:noFill/>
          <a:ln/>
          <a:effec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924800" y="1943101"/>
            <a:ext cx="2286000" cy="2088931"/>
            <a:chOff x="2400" y="1401"/>
            <a:chExt cx="1392" cy="1272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685800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685800">
                <a:spcBef>
                  <a:spcPct val="50000"/>
                </a:spcBef>
              </a:pPr>
              <a:r>
                <a:rPr lang="en-US" dirty="0" err="1">
                  <a:solidFill>
                    <a:srgbClr val="000000"/>
                  </a:solidFill>
                  <a:latin typeface="Calibri"/>
                  <a:cs typeface="Calibri"/>
                </a:rPr>
                <a:t>s,a,s</a:t>
              </a:r>
              <a:r>
                <a:rPr lang="ja-JP" altLang="en-US">
                  <a:solidFill>
                    <a:srgbClr val="000000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defTabSz="685800" rtl="1"/>
              <a:endParaRPr lang="en-US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defTabSz="685800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88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Alternative approach for optimal values:</a:t>
            </a:r>
          </a:p>
          <a:p>
            <a:pPr lvl="1"/>
            <a:r>
              <a:rPr lang="en-US" dirty="0">
                <a:solidFill>
                  <a:srgbClr val="CC0000"/>
                </a:solidFill>
              </a:rPr>
              <a:t>Step 1: Policy evaluation: </a:t>
            </a:r>
            <a:r>
              <a:rPr lang="en-US" dirty="0"/>
              <a:t>calculate utilities for some fixed policy (not optimal utilities!) until convergence</a:t>
            </a:r>
          </a:p>
          <a:p>
            <a:pPr lvl="1"/>
            <a:r>
              <a:rPr lang="en-US" dirty="0">
                <a:solidFill>
                  <a:srgbClr val="CC0000"/>
                </a:solidFill>
              </a:rPr>
              <a:t>Step 2: Policy improvement: </a:t>
            </a:r>
            <a:r>
              <a:rPr lang="en-US" dirty="0"/>
              <a:t>update policy using one-step look-ahead with resulting converged (but not optimal!) utilities as future values</a:t>
            </a:r>
          </a:p>
          <a:p>
            <a:pPr lvl="1"/>
            <a:r>
              <a:rPr lang="en-US" dirty="0"/>
              <a:t>Repeat steps until policy converges</a:t>
            </a:r>
          </a:p>
          <a:p>
            <a:pPr lvl="1"/>
            <a:endParaRPr lang="en-US" dirty="0"/>
          </a:p>
          <a:p>
            <a:r>
              <a:rPr lang="en-US" sz="2100" dirty="0"/>
              <a:t>This is </a:t>
            </a:r>
            <a:r>
              <a:rPr lang="en-US" sz="21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dirty="0"/>
              <a:t>It’s still optimal!</a:t>
            </a:r>
          </a:p>
          <a:p>
            <a:pPr lvl="1"/>
            <a:r>
              <a:rPr lang="en-US" dirty="0"/>
              <a:t>Can converge (much) faster under some conditions</a:t>
            </a:r>
          </a:p>
        </p:txBody>
      </p:sp>
    </p:spTree>
    <p:extLst>
      <p:ext uri="{BB962C8B-B14F-4D97-AF65-F5344CB8AC3E}">
        <p14:creationId xmlns:p14="http://schemas.microsoft.com/office/powerpoint/2010/main" val="22182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09850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06790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7821" y="1735336"/>
            <a:ext cx="3444699" cy="3421856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4267" y="1735336"/>
            <a:ext cx="3485816" cy="3421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45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920A8953-6E24-6A1C-CAB2-D7AE27D2C3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9819" y="352079"/>
            <a:ext cx="75099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2031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omic Sans MS" panose="030F0902030302020204" pitchFamily="66" charset="0"/>
                <a:ea typeface="ＭＳ Ｐゴシック" pitchFamily="34" charset="-128"/>
              </a:rPr>
              <a:t>Applications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BDD27F51-3F6C-EC82-5161-D234BB892C4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884" y="1367777"/>
            <a:ext cx="1277907" cy="1277907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5416015C-0527-6037-5931-AE22A3BCB6FA}"/>
              </a:ext>
            </a:extLst>
          </p:cNvPr>
          <p:cNvSpPr txBox="1"/>
          <p:nvPr/>
        </p:nvSpPr>
        <p:spPr>
          <a:xfrm>
            <a:off x="2952402" y="1569909"/>
            <a:ext cx="7635240" cy="2526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1435100" algn="l"/>
              </a:tabLst>
            </a:pPr>
            <a:r>
              <a:rPr sz="2500" spc="-10" dirty="0">
                <a:solidFill>
                  <a:srgbClr val="0000A0"/>
                </a:solidFill>
                <a:latin typeface="Trebuchet MS"/>
                <a:cs typeface="Trebuchet MS"/>
              </a:rPr>
              <a:t>Robotics</a:t>
            </a:r>
            <a:r>
              <a:rPr sz="2500" spc="-10" dirty="0">
                <a:latin typeface="Trebuchet MS"/>
                <a:cs typeface="Trebuchet MS"/>
              </a:rPr>
              <a:t>:</a:t>
            </a:r>
            <a:r>
              <a:rPr sz="2500" dirty="0">
                <a:latin typeface="Trebuchet MS"/>
                <a:cs typeface="Trebuchet MS"/>
              </a:rPr>
              <a:t>	</a:t>
            </a:r>
            <a:r>
              <a:rPr sz="2500" spc="-110" dirty="0">
                <a:latin typeface="Trebuchet MS"/>
                <a:cs typeface="Trebuchet MS"/>
              </a:rPr>
              <a:t>decide</a:t>
            </a:r>
            <a:r>
              <a:rPr sz="2500" spc="-70" dirty="0">
                <a:latin typeface="Trebuchet MS"/>
                <a:cs typeface="Trebuchet MS"/>
              </a:rPr>
              <a:t> </a:t>
            </a:r>
            <a:r>
              <a:rPr sz="2500" spc="-110" dirty="0">
                <a:latin typeface="Trebuchet MS"/>
                <a:cs typeface="Trebuchet MS"/>
              </a:rPr>
              <a:t>where</a:t>
            </a:r>
            <a:r>
              <a:rPr sz="2500" spc="-6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to</a:t>
            </a:r>
            <a:r>
              <a:rPr sz="2500" spc="-6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move,</a:t>
            </a:r>
            <a:r>
              <a:rPr sz="2500" spc="-5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but</a:t>
            </a:r>
            <a:r>
              <a:rPr sz="2500" spc="-65" dirty="0">
                <a:latin typeface="Trebuchet MS"/>
                <a:cs typeface="Trebuchet MS"/>
              </a:rPr>
              <a:t> actuators</a:t>
            </a:r>
            <a:r>
              <a:rPr sz="2500" spc="-7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can</a:t>
            </a:r>
            <a:r>
              <a:rPr sz="2500" spc="-60" dirty="0">
                <a:latin typeface="Trebuchet MS"/>
                <a:cs typeface="Trebuchet MS"/>
              </a:rPr>
              <a:t> </a:t>
            </a:r>
            <a:r>
              <a:rPr sz="2500" spc="-100" dirty="0">
                <a:latin typeface="Trebuchet MS"/>
                <a:cs typeface="Trebuchet MS"/>
              </a:rPr>
              <a:t>fail, </a:t>
            </a:r>
            <a:r>
              <a:rPr sz="2500" dirty="0">
                <a:latin typeface="Trebuchet MS"/>
                <a:cs typeface="Trebuchet MS"/>
              </a:rPr>
              <a:t>hit</a:t>
            </a:r>
            <a:r>
              <a:rPr sz="2500" spc="-90" dirty="0">
                <a:latin typeface="Trebuchet MS"/>
                <a:cs typeface="Trebuchet MS"/>
              </a:rPr>
              <a:t> </a:t>
            </a:r>
            <a:r>
              <a:rPr sz="2500" spc="-95" dirty="0">
                <a:latin typeface="Trebuchet MS"/>
                <a:cs typeface="Trebuchet MS"/>
              </a:rPr>
              <a:t>unseen</a:t>
            </a:r>
            <a:r>
              <a:rPr sz="2500" spc="-80" dirty="0">
                <a:latin typeface="Trebuchet MS"/>
                <a:cs typeface="Trebuchet MS"/>
              </a:rPr>
              <a:t> </a:t>
            </a:r>
            <a:r>
              <a:rPr sz="2500" spc="-105" dirty="0">
                <a:latin typeface="Trebuchet MS"/>
                <a:cs typeface="Trebuchet MS"/>
              </a:rPr>
              <a:t>obstacles,</a:t>
            </a:r>
            <a:r>
              <a:rPr sz="2500" spc="-85" dirty="0">
                <a:latin typeface="Trebuchet MS"/>
                <a:cs typeface="Trebuchet MS"/>
              </a:rPr>
              <a:t> </a:t>
            </a:r>
            <a:r>
              <a:rPr sz="2500" spc="-20" dirty="0">
                <a:latin typeface="Trebuchet MS"/>
                <a:cs typeface="Trebuchet MS"/>
              </a:rPr>
              <a:t>etc.</a:t>
            </a: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 dirty="0">
              <a:latin typeface="Trebuchet MS"/>
              <a:cs typeface="Trebuchet MS"/>
            </a:endParaRPr>
          </a:p>
          <a:p>
            <a:pPr marL="12700" marR="5080">
              <a:lnSpc>
                <a:spcPct val="101600"/>
              </a:lnSpc>
              <a:spcBef>
                <a:spcPts val="1695"/>
              </a:spcBef>
            </a:pPr>
            <a:r>
              <a:rPr sz="2500" spc="-90" dirty="0">
                <a:solidFill>
                  <a:srgbClr val="0000A0"/>
                </a:solidFill>
                <a:latin typeface="Trebuchet MS"/>
                <a:cs typeface="Trebuchet MS"/>
              </a:rPr>
              <a:t>Resource</a:t>
            </a:r>
            <a:r>
              <a:rPr sz="2500" spc="-100" dirty="0">
                <a:solidFill>
                  <a:srgbClr val="0000A0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0000A0"/>
                </a:solidFill>
                <a:latin typeface="Trebuchet MS"/>
                <a:cs typeface="Trebuchet MS"/>
              </a:rPr>
              <a:t>allocation</a:t>
            </a:r>
            <a:r>
              <a:rPr sz="2500" spc="-75" dirty="0">
                <a:latin typeface="Trebuchet MS"/>
                <a:cs typeface="Trebuchet MS"/>
              </a:rPr>
              <a:t>:</a:t>
            </a:r>
            <a:r>
              <a:rPr sz="2500" spc="70" dirty="0">
                <a:latin typeface="Trebuchet MS"/>
                <a:cs typeface="Trebuchet MS"/>
              </a:rPr>
              <a:t> </a:t>
            </a:r>
            <a:r>
              <a:rPr sz="2500" spc="-150" dirty="0">
                <a:latin typeface="Trebuchet MS"/>
                <a:cs typeface="Trebuchet MS"/>
              </a:rPr>
              <a:t>decide</a:t>
            </a:r>
            <a:r>
              <a:rPr sz="2500" spc="-3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what</a:t>
            </a:r>
            <a:r>
              <a:rPr sz="2500" spc="-110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to</a:t>
            </a:r>
            <a:r>
              <a:rPr sz="2500" spc="-110" dirty="0">
                <a:latin typeface="Trebuchet MS"/>
                <a:cs typeface="Trebuchet MS"/>
              </a:rPr>
              <a:t> </a:t>
            </a:r>
            <a:r>
              <a:rPr sz="2500" spc="-125" dirty="0">
                <a:latin typeface="Trebuchet MS"/>
                <a:cs typeface="Trebuchet MS"/>
              </a:rPr>
              <a:t>produce,</a:t>
            </a:r>
            <a:r>
              <a:rPr sz="2500" spc="-65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don’t</a:t>
            </a:r>
            <a:r>
              <a:rPr sz="2500" spc="-95" dirty="0">
                <a:latin typeface="Trebuchet MS"/>
                <a:cs typeface="Trebuchet MS"/>
              </a:rPr>
              <a:t> </a:t>
            </a:r>
            <a:r>
              <a:rPr sz="2500" spc="-20" dirty="0">
                <a:latin typeface="Trebuchet MS"/>
                <a:cs typeface="Trebuchet MS"/>
              </a:rPr>
              <a:t>know </a:t>
            </a:r>
            <a:r>
              <a:rPr sz="2500" spc="-60" dirty="0">
                <a:latin typeface="Trebuchet MS"/>
                <a:cs typeface="Trebuchet MS"/>
              </a:rPr>
              <a:t>the</a:t>
            </a:r>
            <a:r>
              <a:rPr sz="2500" spc="-85" dirty="0">
                <a:latin typeface="Trebuchet MS"/>
                <a:cs typeface="Trebuchet MS"/>
              </a:rPr>
              <a:t> </a:t>
            </a:r>
            <a:r>
              <a:rPr sz="2500" spc="-90" dirty="0">
                <a:latin typeface="Trebuchet MS"/>
                <a:cs typeface="Trebuchet MS"/>
              </a:rPr>
              <a:t>customer</a:t>
            </a:r>
            <a:r>
              <a:rPr sz="2500" spc="-75" dirty="0">
                <a:latin typeface="Trebuchet MS"/>
                <a:cs typeface="Trebuchet MS"/>
              </a:rPr>
              <a:t> demand</a:t>
            </a:r>
            <a:r>
              <a:rPr sz="2500" spc="-8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for</a:t>
            </a:r>
            <a:r>
              <a:rPr sz="2500" spc="-75" dirty="0">
                <a:latin typeface="Trebuchet MS"/>
                <a:cs typeface="Trebuchet MS"/>
              </a:rPr>
              <a:t> </a:t>
            </a:r>
            <a:r>
              <a:rPr sz="2500" spc="-70" dirty="0">
                <a:latin typeface="Trebuchet MS"/>
                <a:cs typeface="Trebuchet MS"/>
              </a:rPr>
              <a:t>various</a:t>
            </a:r>
            <a:r>
              <a:rPr sz="2500" spc="-85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products</a:t>
            </a:r>
            <a:endParaRPr sz="2500" dirty="0">
              <a:latin typeface="Trebuchet MS"/>
              <a:cs typeface="Trebuchet MS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EB2AAF74-7C1A-B796-1CD0-DE755D1B353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2884" y="3105562"/>
            <a:ext cx="1277907" cy="1277907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4EEF278C-722B-C63C-CCCE-1A7EE8D4397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2884" y="4843347"/>
            <a:ext cx="1277907" cy="1277907"/>
          </a:xfrm>
          <a:prstGeom prst="rect">
            <a:avLst/>
          </a:prstGeom>
        </p:spPr>
      </p:pic>
      <p:sp>
        <p:nvSpPr>
          <p:cNvPr id="10" name="object 7">
            <a:extLst>
              <a:ext uri="{FF2B5EF4-FFF2-40B4-BE49-F238E27FC236}">
                <a16:creationId xmlns:a16="http://schemas.microsoft.com/office/drawing/2014/main" id="{528B667C-E4F7-86B9-8BE6-32C51946D862}"/>
              </a:ext>
            </a:extLst>
          </p:cNvPr>
          <p:cNvSpPr txBox="1"/>
          <p:nvPr/>
        </p:nvSpPr>
        <p:spPr>
          <a:xfrm>
            <a:off x="2952402" y="5034281"/>
            <a:ext cx="4148454" cy="7994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0"/>
              </a:spcBef>
              <a:tabLst>
                <a:tab pos="1938655" algn="l"/>
                <a:tab pos="2988945" algn="l"/>
                <a:tab pos="3857625" algn="l"/>
              </a:tabLst>
            </a:pPr>
            <a:r>
              <a:rPr sz="2500" spc="-10" dirty="0">
                <a:solidFill>
                  <a:srgbClr val="0000A0"/>
                </a:solidFill>
                <a:latin typeface="Trebuchet MS"/>
                <a:cs typeface="Trebuchet MS"/>
              </a:rPr>
              <a:t>Agriculture</a:t>
            </a:r>
            <a:r>
              <a:rPr sz="2500" spc="-10" dirty="0">
                <a:latin typeface="Trebuchet MS"/>
                <a:cs typeface="Trebuchet MS"/>
              </a:rPr>
              <a:t>:</a:t>
            </a:r>
            <a:r>
              <a:rPr sz="2500" dirty="0">
                <a:latin typeface="Trebuchet MS"/>
                <a:cs typeface="Trebuchet MS"/>
              </a:rPr>
              <a:t>	</a:t>
            </a:r>
            <a:r>
              <a:rPr sz="2500" spc="-10" dirty="0">
                <a:latin typeface="Trebuchet MS"/>
                <a:cs typeface="Trebuchet MS"/>
              </a:rPr>
              <a:t>decide</a:t>
            </a:r>
            <a:r>
              <a:rPr sz="2500" dirty="0">
                <a:latin typeface="Trebuchet MS"/>
                <a:cs typeface="Trebuchet MS"/>
              </a:rPr>
              <a:t>	</a:t>
            </a:r>
            <a:r>
              <a:rPr sz="2500" spc="-20" dirty="0">
                <a:latin typeface="Trebuchet MS"/>
                <a:cs typeface="Trebuchet MS"/>
              </a:rPr>
              <a:t>what</a:t>
            </a:r>
            <a:r>
              <a:rPr sz="2500" dirty="0">
                <a:latin typeface="Trebuchet MS"/>
                <a:cs typeface="Trebuchet MS"/>
              </a:rPr>
              <a:t>	</a:t>
            </a:r>
            <a:r>
              <a:rPr sz="2500" spc="-100" dirty="0">
                <a:latin typeface="Trebuchet MS"/>
                <a:cs typeface="Trebuchet MS"/>
              </a:rPr>
              <a:t>to </a:t>
            </a:r>
            <a:r>
              <a:rPr sz="2500" spc="-125" dirty="0">
                <a:latin typeface="Trebuchet MS"/>
                <a:cs typeface="Trebuchet MS"/>
              </a:rPr>
              <a:t>weather</a:t>
            </a:r>
            <a:r>
              <a:rPr sz="2500" spc="-6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and</a:t>
            </a:r>
            <a:r>
              <a:rPr sz="2500" spc="-175" dirty="0">
                <a:latin typeface="Trebuchet MS"/>
                <a:cs typeface="Trebuchet MS"/>
              </a:rPr>
              <a:t> </a:t>
            </a:r>
            <a:r>
              <a:rPr sz="2500" dirty="0">
                <a:latin typeface="Trebuchet MS"/>
                <a:cs typeface="Trebuchet MS"/>
              </a:rPr>
              <a:t>thus</a:t>
            </a:r>
            <a:r>
              <a:rPr sz="2500" spc="-125" dirty="0">
                <a:latin typeface="Trebuchet MS"/>
                <a:cs typeface="Trebuchet MS"/>
              </a:rPr>
              <a:t> </a:t>
            </a:r>
            <a:r>
              <a:rPr sz="2500" spc="-45" dirty="0">
                <a:latin typeface="Trebuchet MS"/>
                <a:cs typeface="Trebuchet MS"/>
              </a:rPr>
              <a:t>crop</a:t>
            </a:r>
            <a:r>
              <a:rPr sz="2500" spc="-120" dirty="0">
                <a:latin typeface="Trebuchet MS"/>
                <a:cs typeface="Trebuchet MS"/>
              </a:rPr>
              <a:t> </a:t>
            </a:r>
            <a:r>
              <a:rPr sz="2500" spc="-10" dirty="0">
                <a:latin typeface="Trebuchet MS"/>
                <a:cs typeface="Trebuchet MS"/>
              </a:rPr>
              <a:t>yield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3ABE091-5E20-1988-A0F9-753E0723870D}"/>
              </a:ext>
            </a:extLst>
          </p:cNvPr>
          <p:cNvSpPr txBox="1"/>
          <p:nvPr/>
        </p:nvSpPr>
        <p:spPr>
          <a:xfrm>
            <a:off x="7286025" y="5034281"/>
            <a:ext cx="796925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500" spc="-105" dirty="0">
                <a:latin typeface="Trebuchet MS"/>
                <a:cs typeface="Trebuchet MS"/>
              </a:rPr>
              <a:t>plant,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C0709B88-F374-638E-BBA8-34DAC944164B}"/>
              </a:ext>
            </a:extLst>
          </p:cNvPr>
          <p:cNvSpPr txBox="1"/>
          <p:nvPr/>
        </p:nvSpPr>
        <p:spPr>
          <a:xfrm>
            <a:off x="8293612" y="5034281"/>
            <a:ext cx="2293620" cy="4127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672465" algn="l"/>
                <a:tab pos="1583055" algn="l"/>
              </a:tabLst>
            </a:pPr>
            <a:r>
              <a:rPr sz="2500" spc="-25" dirty="0">
                <a:latin typeface="Trebuchet MS"/>
                <a:cs typeface="Trebuchet MS"/>
              </a:rPr>
              <a:t>but</a:t>
            </a:r>
            <a:r>
              <a:rPr sz="2500" dirty="0">
                <a:latin typeface="Trebuchet MS"/>
                <a:cs typeface="Trebuchet MS"/>
              </a:rPr>
              <a:t>	</a:t>
            </a:r>
            <a:r>
              <a:rPr sz="2500" spc="-20" dirty="0">
                <a:latin typeface="Trebuchet MS"/>
                <a:cs typeface="Trebuchet MS"/>
              </a:rPr>
              <a:t>don’t</a:t>
            </a:r>
            <a:r>
              <a:rPr sz="2500" dirty="0">
                <a:latin typeface="Trebuchet MS"/>
                <a:cs typeface="Trebuchet MS"/>
              </a:rPr>
              <a:t>	</a:t>
            </a:r>
            <a:r>
              <a:rPr sz="2500" spc="-80" dirty="0">
                <a:latin typeface="Trebuchet MS"/>
                <a:cs typeface="Trebuchet MS"/>
              </a:rPr>
              <a:t>know</a:t>
            </a:r>
            <a:endParaRPr sz="2500" dirty="0">
              <a:latin typeface="Trebuchet MS"/>
              <a:cs typeface="Trebuchet MS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B0C88A5F-2058-AB7D-E511-6F7C272C1F8F}"/>
              </a:ext>
            </a:extLst>
          </p:cNvPr>
          <p:cNvSpPr txBox="1"/>
          <p:nvPr/>
        </p:nvSpPr>
        <p:spPr>
          <a:xfrm>
            <a:off x="11130504" y="7305571"/>
            <a:ext cx="106045" cy="2190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25" dirty="0">
                <a:latin typeface="Trebuchet MS"/>
                <a:cs typeface="Trebuchet MS"/>
              </a:rPr>
              <a:t>7</a:t>
            </a:r>
            <a:endParaRPr sz="125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33639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95600" y="2228850"/>
            <a:ext cx="2286000" cy="3028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71063" y="2228850"/>
            <a:ext cx="2286000" cy="3028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09850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06790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6971063" y="2228852"/>
            <a:ext cx="2301498" cy="3022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2917692" y="2246663"/>
            <a:ext cx="2255003" cy="297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24705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Policy Iteration</a:t>
            </a:r>
          </a:p>
        </p:txBody>
      </p:sp>
      <p:sp>
        <p:nvSpPr>
          <p:cNvPr id="176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sz="900" dirty="0"/>
          </a:p>
          <a:p>
            <a:r>
              <a:rPr lang="en-US" dirty="0"/>
              <a:t>Evaluation: For fixed current policy </a:t>
            </a:r>
            <a:r>
              <a:rPr lang="en-US" dirty="0">
                <a:sym typeface="Symbol" pitchFamily="18" charset="2"/>
              </a:rPr>
              <a:t>, find values with policy evaluation:</a:t>
            </a:r>
          </a:p>
          <a:p>
            <a:pPr lvl="1"/>
            <a:r>
              <a:rPr lang="en-US" sz="1500" dirty="0">
                <a:sym typeface="Symbol" pitchFamily="18" charset="2"/>
              </a:rPr>
              <a:t>Iterate until values converge:</a:t>
            </a: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r>
              <a:rPr lang="en-US" dirty="0"/>
              <a:t>Improvement: For fixed values, get a better policy using policy extraction</a:t>
            </a:r>
          </a:p>
          <a:p>
            <a:pPr lvl="1"/>
            <a:r>
              <a:rPr lang="en-US" sz="1500" dirty="0"/>
              <a:t>One-step look-ahead:</a:t>
            </a:r>
          </a:p>
          <a:p>
            <a:endParaRPr lang="en-US" dirty="0">
              <a:sym typeface="Symbol" pitchFamily="18" charset="2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466382" y="2855094"/>
            <a:ext cx="5876082" cy="518041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30843" y="4606280"/>
            <a:ext cx="5411621" cy="480796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3369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Fixed Policies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4663677"/>
            <a:ext cx="8534400" cy="1337074"/>
          </a:xfrm>
        </p:spPr>
        <p:txBody>
          <a:bodyPr/>
          <a:lstStyle/>
          <a:p>
            <a:pPr lvl="5"/>
            <a:endParaRPr lang="en-US" sz="600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If we fixed some policy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(s</a:t>
            </a:r>
            <a:r>
              <a:rPr lang="en-US" dirty="0">
                <a:latin typeface="Calibri"/>
                <a:cs typeface="Calibri"/>
              </a:rPr>
              <a:t>), then the tree would be simpler – only one action per state</a:t>
            </a:r>
          </a:p>
          <a:p>
            <a:pPr marL="457200" lvl="1" indent="0">
              <a:buNone/>
            </a:pPr>
            <a:endParaRPr lang="en-US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067050" y="2277462"/>
            <a:ext cx="2286000" cy="2088931"/>
            <a:chOff x="2400" y="1401"/>
            <a:chExt cx="1392" cy="1272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6953578" y="2277462"/>
            <a:ext cx="1942772" cy="2088931"/>
            <a:chOff x="2400" y="1401"/>
            <a:chExt cx="1183" cy="1272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dirty="0">
                  <a:latin typeface="Calibri"/>
                  <a:cs typeface="Calibri"/>
                </a:rPr>
                <a:t>),s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838450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96050" y="1825451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Do what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latin typeface="Calibri"/>
                <a:cs typeface="Calibri"/>
              </a:rPr>
              <a:t> says to do</a:t>
            </a:r>
          </a:p>
        </p:txBody>
      </p:sp>
    </p:spTree>
    <p:extLst>
      <p:ext uri="{BB962C8B-B14F-4D97-AF65-F5344CB8AC3E}">
        <p14:creationId xmlns:p14="http://schemas.microsoft.com/office/powerpoint/2010/main" val="349014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Policy Evaluation</a:t>
            </a:r>
          </a:p>
        </p:txBody>
      </p:sp>
      <p:sp>
        <p:nvSpPr>
          <p:cNvPr id="17285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How do we calculate the V’s for a fixed policy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Idea 1: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dirty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7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7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Efficiency: O(S</a:t>
            </a:r>
            <a:r>
              <a:rPr lang="en-US" baseline="30000" dirty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dirty="0">
                <a:latin typeface="Calibri"/>
                <a:cs typeface="Calibri"/>
              </a:rPr>
              <a:t>Idea 2: Without the maxes, the Bellman equations are just a linear system</a:t>
            </a:r>
          </a:p>
        </p:txBody>
      </p:sp>
      <p:pic>
        <p:nvPicPr>
          <p:cNvPr id="24" name="Picture 2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62800" y="3891128"/>
            <a:ext cx="5562420" cy="484423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62800" y="3357359"/>
            <a:ext cx="1126559" cy="248019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382328" y="1885951"/>
            <a:ext cx="1942772" cy="2088931"/>
            <a:chOff x="2400" y="1401"/>
            <a:chExt cx="1183" cy="1272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dirty="0">
                  <a:latin typeface="Calibri"/>
                  <a:cs typeface="Calibri"/>
                </a:rPr>
                <a:t>),s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732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1866900" y="1943100"/>
            <a:ext cx="8401050" cy="3943350"/>
          </a:xfrm>
        </p:spPr>
        <p:txBody>
          <a:bodyPr/>
          <a:lstStyle/>
          <a:p>
            <a:r>
              <a:rPr lang="en-US" dirty="0"/>
              <a:t>Both value iteration and policy iteration compute the same thing (all optimal values)</a:t>
            </a:r>
          </a:p>
          <a:p>
            <a:pPr lvl="3"/>
            <a:endParaRPr lang="en-US" sz="900" dirty="0"/>
          </a:p>
          <a:p>
            <a:r>
              <a:rPr lang="en-US" dirty="0"/>
              <a:t>In value iteration:</a:t>
            </a:r>
          </a:p>
          <a:p>
            <a:pPr lvl="1"/>
            <a:r>
              <a:rPr lang="en-US" sz="1650" dirty="0"/>
              <a:t>Every iteration updates both the values and (implicitly) the policy</a:t>
            </a:r>
          </a:p>
          <a:p>
            <a:pPr lvl="1"/>
            <a:r>
              <a:rPr lang="en-US" sz="1650" dirty="0"/>
              <a:t>We don’t track the policy, but taking the max over actions implicitly </a:t>
            </a:r>
            <a:r>
              <a:rPr lang="en-US" sz="1650" dirty="0" err="1"/>
              <a:t>recomputes</a:t>
            </a:r>
            <a:r>
              <a:rPr lang="en-US" sz="1650" dirty="0"/>
              <a:t> it</a:t>
            </a:r>
          </a:p>
          <a:p>
            <a:pPr lvl="3"/>
            <a:endParaRPr lang="en-US" sz="900" dirty="0"/>
          </a:p>
          <a:p>
            <a:r>
              <a:rPr lang="en-US" dirty="0"/>
              <a:t>In policy iteration:</a:t>
            </a:r>
          </a:p>
          <a:p>
            <a:pPr lvl="1"/>
            <a:r>
              <a:rPr lang="en-US" sz="1650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1650" dirty="0"/>
              <a:t>After the policy is evaluated, a new policy is chosen (slow like a value iteration pass)</a:t>
            </a:r>
          </a:p>
          <a:p>
            <a:pPr lvl="1"/>
            <a:r>
              <a:rPr lang="en-US" sz="1650" dirty="0"/>
              <a:t>The new policy will be better (or we’re done)</a:t>
            </a:r>
          </a:p>
          <a:p>
            <a:pPr lvl="4"/>
            <a:endParaRPr lang="en-US" sz="900" dirty="0"/>
          </a:p>
          <a:p>
            <a:pPr>
              <a:spcBef>
                <a:spcPts val="900"/>
              </a:spcBef>
            </a:pPr>
            <a:r>
              <a:rPr lang="en-US" dirty="0"/>
              <a:t>Both are dynamic programs for solving MDPs</a:t>
            </a:r>
          </a:p>
        </p:txBody>
      </p:sp>
    </p:spTree>
    <p:extLst>
      <p:ext uri="{BB962C8B-B14F-4D97-AF65-F5344CB8AC3E}">
        <p14:creationId xmlns:p14="http://schemas.microsoft.com/office/powerpoint/2010/main" val="17027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100" dirty="0"/>
              <a:t>So you want to….</a:t>
            </a:r>
          </a:p>
          <a:p>
            <a:pPr lvl="1"/>
            <a:r>
              <a:rPr lang="en-US" dirty="0"/>
              <a:t>Compute optimal values: use value iteration or policy iteration</a:t>
            </a:r>
          </a:p>
          <a:p>
            <a:pPr lvl="1"/>
            <a:r>
              <a:rPr lang="en-US" dirty="0"/>
              <a:t>Compute values for a particular policy: use policy evaluation</a:t>
            </a:r>
          </a:p>
          <a:p>
            <a:pPr lvl="1"/>
            <a:r>
              <a:rPr lang="en-US" dirty="0"/>
              <a:t>Turn your values into a policy: use policy extraction (one-step look ahead)</a:t>
            </a:r>
          </a:p>
          <a:p>
            <a:pPr lvl="1"/>
            <a:endParaRPr lang="en-US" dirty="0"/>
          </a:p>
          <a:p>
            <a:r>
              <a:rPr lang="en-US" sz="2100" dirty="0"/>
              <a:t>These all look the same!</a:t>
            </a:r>
          </a:p>
          <a:p>
            <a:pPr lvl="1"/>
            <a:r>
              <a:rPr lang="en-US" dirty="0"/>
              <a:t>They basically are – they are all variations of Bellman updates</a:t>
            </a:r>
          </a:p>
          <a:p>
            <a:pPr lvl="1"/>
            <a:r>
              <a:rPr lang="en-US" dirty="0"/>
              <a:t>They differ only in whether we plug in a fixed policy or max over actions</a:t>
            </a:r>
          </a:p>
        </p:txBody>
      </p:sp>
    </p:spTree>
    <p:extLst>
      <p:ext uri="{BB962C8B-B14F-4D97-AF65-F5344CB8AC3E}">
        <p14:creationId xmlns:p14="http://schemas.microsoft.com/office/powerpoint/2010/main" val="18275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5648" y="223648"/>
            <a:ext cx="1726776" cy="566107"/>
          </a:xfrm>
          <a:prstGeom prst="rect">
            <a:avLst/>
          </a:prstGeom>
        </p:spPr>
        <p:txBody>
          <a:bodyPr vert="horz" wrap="square" lIns="0" tIns="11992" rIns="0" bIns="0" rtlCol="0" anchor="ctr">
            <a:spAutoFit/>
          </a:bodyPr>
          <a:lstStyle/>
          <a:p>
            <a:pPr marL="11421">
              <a:lnSpc>
                <a:spcPct val="100000"/>
              </a:lnSpc>
              <a:spcBef>
                <a:spcPts val="94"/>
              </a:spcBef>
            </a:pPr>
            <a:r>
              <a:rPr spc="-81"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5430" y="1620773"/>
            <a:ext cx="9050804" cy="4449410"/>
          </a:xfrm>
          <a:prstGeom prst="rect">
            <a:avLst/>
          </a:prstGeom>
        </p:spPr>
        <p:txBody>
          <a:bodyPr vert="horz" wrap="square" lIns="0" tIns="15989" rIns="0" bIns="0" rtlCol="0">
            <a:spAutoFit/>
          </a:bodyPr>
          <a:lstStyle/>
          <a:p>
            <a:pPr marL="300946" indent="-290096">
              <a:spcBef>
                <a:spcPts val="126"/>
              </a:spcBef>
              <a:buFont typeface="Meiryo"/>
              <a:buChar char="•"/>
              <a:tabLst>
                <a:tab pos="301517" algn="l"/>
              </a:tabLst>
            </a:pPr>
            <a:r>
              <a:rPr sz="2248" b="1" spc="8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sz="2248" b="1" spc="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b="1" spc="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2248" b="1" spc="2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b="1" spc="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sz="2248" b="1" spc="1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15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(MDPs)</a:t>
            </a:r>
            <a:r>
              <a:rPr sz="2248" spc="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cope</a:t>
            </a:r>
            <a:r>
              <a:rPr sz="2248" spc="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248" spc="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</a:t>
            </a:r>
            <a:endParaRPr sz="224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6"/>
              </a:spcBef>
              <a:buFont typeface="Meiryo"/>
              <a:buChar char="•"/>
            </a:pPr>
            <a:endParaRPr sz="247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0946" indent="-290096">
              <a:buFont typeface="Meiryo"/>
              <a:buChar char="•"/>
              <a:tabLst>
                <a:tab pos="301517" algn="l"/>
              </a:tabLst>
            </a:pPr>
            <a:r>
              <a:rPr sz="2248" spc="-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sz="2248" spc="-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1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248" spc="-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b="1" spc="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policies</a:t>
            </a:r>
            <a:r>
              <a:rPr sz="2248" b="1" spc="1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7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</a:t>
            </a:r>
            <a:r>
              <a:rPr sz="2248" spc="-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sz="2248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paths</a:t>
            </a:r>
            <a:endParaRPr sz="224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"/>
              </a:spcBef>
              <a:buFont typeface="Meiryo"/>
              <a:buChar char="•"/>
            </a:pPr>
            <a:endParaRPr sz="247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0946" indent="-290096">
              <a:buFont typeface="Meiryo"/>
              <a:buChar char="•"/>
              <a:tabLst>
                <a:tab pos="301517" algn="l"/>
              </a:tabLst>
            </a:pPr>
            <a:r>
              <a:rPr sz="2248" b="1" spc="108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sz="2248" b="1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b="1" spc="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sz="2248" b="1" spc="1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computes</a:t>
            </a:r>
            <a:r>
              <a:rPr sz="2248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r>
              <a:rPr sz="2248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8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248" spc="-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(expected</a:t>
            </a:r>
            <a:r>
              <a:rPr sz="2248" spc="-1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utility)</a:t>
            </a:r>
            <a:endParaRPr sz="224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9"/>
              </a:spcBef>
              <a:buFont typeface="Meiryo"/>
              <a:buChar char="•"/>
            </a:pPr>
            <a:endParaRPr sz="188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0946" marR="4568" indent="-290096">
              <a:lnSpc>
                <a:spcPct val="101600"/>
              </a:lnSpc>
              <a:buFont typeface="Meiryo"/>
              <a:buChar char="•"/>
              <a:tabLst>
                <a:tab pos="301517" algn="l"/>
              </a:tabLst>
            </a:pPr>
            <a:r>
              <a:rPr sz="2248" b="1" spc="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248" b="1" spc="19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b="1" spc="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sz="2248" b="1" spc="1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computes</a:t>
            </a:r>
            <a:r>
              <a:rPr sz="2248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sz="2248" spc="-3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248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(maximum</a:t>
            </a:r>
            <a:r>
              <a:rPr sz="2248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sz="2248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36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r>
              <a:rPr sz="2248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ity)</a:t>
            </a:r>
            <a:r>
              <a:rPr sz="2248" spc="-16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248" spc="-13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58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sz="2248" spc="-10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  <a:endParaRPr sz="224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6"/>
              </a:spcBef>
              <a:buFont typeface="Meiryo"/>
              <a:buChar char="•"/>
            </a:pPr>
            <a:endParaRPr sz="220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0946" indent="-290096">
              <a:buClr>
                <a:srgbClr val="000000"/>
              </a:buClr>
              <a:buFont typeface="Meiryo"/>
              <a:buChar char="•"/>
              <a:tabLst>
                <a:tab pos="301517" algn="l"/>
              </a:tabLst>
            </a:pPr>
            <a:r>
              <a:rPr sz="2248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sz="2248" spc="18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85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</a:t>
            </a:r>
            <a:r>
              <a:rPr sz="2248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248" spc="25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sz="2248" spc="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1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recurrences</a:t>
            </a:r>
            <a:r>
              <a:rPr sz="2248" spc="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sz="2248" i="1" spc="-6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sz="224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0946" marR="4568" indent="-290096">
              <a:lnSpc>
                <a:spcPct val="101600"/>
              </a:lnSpc>
              <a:spcBef>
                <a:spcPts val="2077"/>
              </a:spcBef>
              <a:buClr>
                <a:srgbClr val="000000"/>
              </a:buClr>
              <a:buFont typeface="Meiryo"/>
              <a:buChar char="•"/>
              <a:tabLst>
                <a:tab pos="301517" algn="l"/>
              </a:tabLst>
            </a:pPr>
            <a:r>
              <a:rPr sz="2248" spc="-49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sz="2248" spc="-121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72" dirty="0">
                <a:solidFill>
                  <a:srgbClr val="000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248" spc="-72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2248" spc="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1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sz="2248" spc="-1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10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248" spc="-1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6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sz="2248" spc="-126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1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sz="2248" spc="-1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21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248" spc="-1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sz="2248" spc="-1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</a:t>
            </a:r>
            <a:r>
              <a:rPr sz="2248" spc="-11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94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rewards, </a:t>
            </a:r>
            <a:r>
              <a:rPr sz="2248" spc="-67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  <a:r>
              <a:rPr sz="2248" spc="-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48" spc="-3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probabilities</a:t>
            </a:r>
            <a:endParaRPr sz="224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9435" y="112991"/>
            <a:ext cx="860440" cy="8375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01876" y="6532164"/>
            <a:ext cx="167881" cy="186835"/>
          </a:xfrm>
          <a:prstGeom prst="rect">
            <a:avLst/>
          </a:prstGeom>
        </p:spPr>
        <p:txBody>
          <a:bodyPr vert="horz" wrap="square" lIns="0" tIns="13705" rIns="0" bIns="0" rtlCol="0">
            <a:spAutoFit/>
          </a:bodyPr>
          <a:lstStyle/>
          <a:p>
            <a:pPr marL="11421">
              <a:spcBef>
                <a:spcPts val="108"/>
              </a:spcBef>
            </a:pPr>
            <a:r>
              <a:rPr sz="1124" spc="-22" dirty="0">
                <a:latin typeface="Trebuchet MS"/>
                <a:cs typeface="Trebuchet MS"/>
              </a:rPr>
              <a:t>76</a:t>
            </a:r>
            <a:endParaRPr sz="1124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4400" dirty="0">
                <a:latin typeface="Comic Sans MS" panose="030F0902030302020204" pitchFamily="66" charset="0"/>
                <a:ea typeface="ＭＳ Ｐゴシック" pitchFamily="34" charset="-128"/>
              </a:rPr>
              <a:t>RoadMap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3C700E-410C-DD81-56E3-B0E6B895127D}"/>
              </a:ext>
            </a:extLst>
          </p:cNvPr>
          <p:cNvSpPr txBox="1"/>
          <p:nvPr/>
        </p:nvSpPr>
        <p:spPr>
          <a:xfrm>
            <a:off x="1064326" y="2119147"/>
            <a:ext cx="6095010" cy="225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endParaRPr lang="en-GB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400" dirty="0"/>
              <a:t>Markov Decision Processes</a:t>
            </a:r>
            <a:endParaRPr lang="en-SE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400" dirty="0"/>
              <a:t>Policy evaluation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GB" sz="2400" dirty="0"/>
              <a:t>Value iteration</a:t>
            </a:r>
          </a:p>
        </p:txBody>
      </p:sp>
    </p:spTree>
    <p:extLst>
      <p:ext uri="{BB962C8B-B14F-4D97-AF65-F5344CB8AC3E}">
        <p14:creationId xmlns:p14="http://schemas.microsoft.com/office/powerpoint/2010/main" val="29879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4400" dirty="0">
                <a:latin typeface="Comic Sans MS" panose="030F0902030302020204" pitchFamily="66" charset="0"/>
                <a:ea typeface="ＭＳ Ｐゴシック" pitchFamily="34" charset="-128"/>
              </a:rPr>
              <a:t>Markov Processes</a:t>
            </a:r>
            <a:br>
              <a:rPr lang="en-SE" sz="4400" dirty="0"/>
            </a:b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5805B544-D37D-FF76-579A-6307D6B3334F}"/>
              </a:ext>
            </a:extLst>
          </p:cNvPr>
          <p:cNvGrpSpPr/>
          <p:nvPr/>
        </p:nvGrpSpPr>
        <p:grpSpPr>
          <a:xfrm>
            <a:off x="1440815" y="1745669"/>
            <a:ext cx="9310370" cy="4304030"/>
            <a:chOff x="428146" y="1326214"/>
            <a:chExt cx="9310370" cy="4304030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7EA0CAD0-6EDB-4EAE-1D49-2174036D1C98}"/>
                </a:ext>
              </a:extLst>
            </p:cNvPr>
            <p:cNvSpPr/>
            <p:nvPr/>
          </p:nvSpPr>
          <p:spPr>
            <a:xfrm>
              <a:off x="440862" y="1640922"/>
              <a:ext cx="9284970" cy="3976370"/>
            </a:xfrm>
            <a:custGeom>
              <a:avLst/>
              <a:gdLst/>
              <a:ahLst/>
              <a:cxnLst/>
              <a:rect l="l" t="t" r="r" b="b"/>
              <a:pathLst>
                <a:path w="9284970" h="3976370">
                  <a:moveTo>
                    <a:pt x="0" y="0"/>
                  </a:moveTo>
                  <a:lnTo>
                    <a:pt x="0" y="3976105"/>
                  </a:lnTo>
                  <a:lnTo>
                    <a:pt x="9284633" y="3976105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96312E2E-EC6B-46CE-2BAC-6ACF04636A98}"/>
                </a:ext>
              </a:extLst>
            </p:cNvPr>
            <p:cNvSpPr/>
            <p:nvPr/>
          </p:nvSpPr>
          <p:spPr>
            <a:xfrm>
              <a:off x="568017" y="1326214"/>
              <a:ext cx="6036310" cy="629920"/>
            </a:xfrm>
            <a:custGeom>
              <a:avLst/>
              <a:gdLst/>
              <a:ahLst/>
              <a:cxnLst/>
              <a:rect l="l" t="t" r="r" b="b"/>
              <a:pathLst>
                <a:path w="6036309" h="629919">
                  <a:moveTo>
                    <a:pt x="6036039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6036039" y="629417"/>
                  </a:lnTo>
                  <a:lnTo>
                    <a:pt x="6036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BC8879BD-0915-289F-94A8-DA34086DA5F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8017" y="1326214"/>
              <a:ext cx="642132" cy="629417"/>
            </a:xfrm>
            <a:prstGeom prst="rect">
              <a:avLst/>
            </a:prstGeom>
          </p:spPr>
        </p:pic>
      </p:grpSp>
      <p:sp>
        <p:nvSpPr>
          <p:cNvPr id="13" name="object 7">
            <a:extLst>
              <a:ext uri="{FF2B5EF4-FFF2-40B4-BE49-F238E27FC236}">
                <a16:creationId xmlns:a16="http://schemas.microsoft.com/office/drawing/2014/main" id="{5043CA71-FB77-12EE-6104-E1342A8FC1DF}"/>
              </a:ext>
            </a:extLst>
          </p:cNvPr>
          <p:cNvSpPr txBox="1"/>
          <p:nvPr/>
        </p:nvSpPr>
        <p:spPr>
          <a:xfrm>
            <a:off x="1606178" y="1830464"/>
            <a:ext cx="9063801" cy="393723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40"/>
              </a:spcBef>
              <a:tabLst>
                <a:tab pos="2444115" algn="l"/>
              </a:tabLst>
            </a:pPr>
            <a:r>
              <a:rPr sz="2500" b="1" spc="80" dirty="0">
                <a:solidFill>
                  <a:srgbClr val="008000"/>
                </a:solidFill>
                <a:latin typeface="Calibri"/>
                <a:cs typeface="Calibri"/>
              </a:rPr>
              <a:t>Definition:</a:t>
            </a:r>
            <a:r>
              <a:rPr sz="2500" b="1" dirty="0">
                <a:solidFill>
                  <a:srgbClr val="008000"/>
                </a:solidFill>
                <a:latin typeface="Calibri"/>
                <a:cs typeface="Calibri"/>
              </a:rPr>
              <a:t>	</a:t>
            </a:r>
            <a:r>
              <a:rPr sz="2500" b="1" spc="90" dirty="0">
                <a:solidFill>
                  <a:srgbClr val="008000"/>
                </a:solidFill>
                <a:latin typeface="Calibri"/>
                <a:cs typeface="Calibri"/>
              </a:rPr>
              <a:t>Markov</a:t>
            </a:r>
            <a:r>
              <a:rPr sz="2500" b="1" spc="36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500" b="1" spc="65" dirty="0">
                <a:solidFill>
                  <a:srgbClr val="008000"/>
                </a:solidFill>
                <a:latin typeface="Calibri"/>
                <a:cs typeface="Calibri"/>
              </a:rPr>
              <a:t>process</a:t>
            </a:r>
            <a:endParaRPr sz="2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2600"/>
              </a:lnSpc>
              <a:spcBef>
                <a:spcPts val="55"/>
              </a:spcBef>
              <a:buFont typeface="Wingdings" pitchFamily="2" charset="2"/>
              <a:buChar char="§"/>
            </a:pPr>
            <a:r>
              <a:rPr lang="en-GB" sz="24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</a:t>
            </a:r>
            <a:r>
              <a:rPr lang="en-GB" sz="2400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en-GB" sz="2400" i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en-GB" sz="2400" i="1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formally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GB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Wingdings" pitchFamily="2" charset="2"/>
              <a:buChar char="§"/>
            </a:pP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</a:t>
            </a:r>
            <a:r>
              <a:rPr lang="en-GB" sz="2400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95885" indent="-342900">
              <a:lnSpc>
                <a:spcPct val="113199"/>
              </a:lnSpc>
              <a:spcBef>
                <a:spcPts val="160"/>
              </a:spcBef>
              <a:buFont typeface="Wingdings" pitchFamily="2" charset="2"/>
              <a:buChar char="§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GB" sz="2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GB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completely </a:t>
            </a:r>
            <a:r>
              <a:rPr lang="en-GB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characterises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</a:t>
            </a:r>
          </a:p>
          <a:p>
            <a:pPr marL="355600" marR="95885" indent="-342900">
              <a:lnSpc>
                <a:spcPct val="113199"/>
              </a:lnSpc>
              <a:spcBef>
                <a:spcPts val="160"/>
              </a:spcBef>
              <a:buFont typeface="Wingdings" pitchFamily="2" charset="2"/>
              <a:buChar char="§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Almost</a:t>
            </a:r>
            <a:r>
              <a:rPr lang="en-GB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RL </a:t>
            </a:r>
            <a:r>
              <a:rPr lang="en-GB"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GB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formalised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MDPs,</a:t>
            </a:r>
            <a:r>
              <a:rPr lang="en-GB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2460" marR="98425" indent="-342900">
              <a:lnSpc>
                <a:spcPct val="100000"/>
              </a:lnSpc>
              <a:spcBef>
                <a:spcPts val="17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primarily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deals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MDPs </a:t>
            </a:r>
          </a:p>
          <a:p>
            <a:pPr marL="632460" marR="98425" indent="-342900">
              <a:lnSpc>
                <a:spcPct val="100000"/>
              </a:lnSpc>
              <a:spcBef>
                <a:spcPts val="17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Partially</a:t>
            </a:r>
            <a:r>
              <a:rPr lang="en-GB"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</a:t>
            </a:r>
            <a:r>
              <a:rPr lang="en-GB"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GB"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MDPs </a:t>
            </a:r>
          </a:p>
          <a:p>
            <a:pPr marL="632460" marR="98425" indent="-342900">
              <a:lnSpc>
                <a:spcPct val="100000"/>
              </a:lnSpc>
              <a:spcBef>
                <a:spcPts val="175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Bandits</a:t>
            </a:r>
            <a:r>
              <a:rPr lang="en-GB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GB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MDPs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GB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GB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12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C43FBC-B23F-81CB-DB24-8B87F991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38" y="444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4400" dirty="0">
                <a:latin typeface="Comic Sans MS" panose="030F0902030302020204" pitchFamily="66" charset="0"/>
                <a:ea typeface="ＭＳ Ｐゴシック" pitchFamily="34" charset="-128"/>
              </a:rPr>
              <a:t>Markov Processes</a:t>
            </a:r>
            <a:br>
              <a:rPr lang="en-SE" sz="4400" dirty="0"/>
            </a:br>
            <a:endParaRPr lang="en-SE" sz="4400" dirty="0">
              <a:latin typeface="Comic Sans MS" panose="030F0902030302020204" pitchFamily="66" charset="0"/>
              <a:ea typeface="ＭＳ Ｐゴシック" pitchFamily="34" charset="-128"/>
            </a:endParaRP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5805B544-D37D-FF76-579A-6307D6B3334F}"/>
              </a:ext>
            </a:extLst>
          </p:cNvPr>
          <p:cNvGrpSpPr/>
          <p:nvPr/>
        </p:nvGrpSpPr>
        <p:grpSpPr>
          <a:xfrm>
            <a:off x="899724" y="967475"/>
            <a:ext cx="9391758" cy="5038878"/>
            <a:chOff x="440862" y="1326214"/>
            <a:chExt cx="9406265" cy="5038878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7EA0CAD0-6EDB-4EAE-1D49-2174036D1C98}"/>
                </a:ext>
              </a:extLst>
            </p:cNvPr>
            <p:cNvSpPr/>
            <p:nvPr/>
          </p:nvSpPr>
          <p:spPr>
            <a:xfrm>
              <a:off x="440862" y="1640922"/>
              <a:ext cx="9406265" cy="4724170"/>
            </a:xfrm>
            <a:custGeom>
              <a:avLst/>
              <a:gdLst/>
              <a:ahLst/>
              <a:cxnLst/>
              <a:rect l="l" t="t" r="r" b="b"/>
              <a:pathLst>
                <a:path w="9284970" h="3976370">
                  <a:moveTo>
                    <a:pt x="0" y="0"/>
                  </a:moveTo>
                  <a:lnTo>
                    <a:pt x="0" y="3976105"/>
                  </a:lnTo>
                  <a:lnTo>
                    <a:pt x="9284633" y="3976105"/>
                  </a:lnTo>
                  <a:lnTo>
                    <a:pt x="9284633" y="0"/>
                  </a:lnTo>
                  <a:lnTo>
                    <a:pt x="0" y="0"/>
                  </a:lnTo>
                  <a:close/>
                </a:path>
              </a:pathLst>
            </a:custGeom>
            <a:ln w="254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96312E2E-EC6B-46CE-2BAC-6ACF04636A98}"/>
                </a:ext>
              </a:extLst>
            </p:cNvPr>
            <p:cNvSpPr/>
            <p:nvPr/>
          </p:nvSpPr>
          <p:spPr>
            <a:xfrm>
              <a:off x="568017" y="1326214"/>
              <a:ext cx="6036310" cy="629920"/>
            </a:xfrm>
            <a:custGeom>
              <a:avLst/>
              <a:gdLst/>
              <a:ahLst/>
              <a:cxnLst/>
              <a:rect l="l" t="t" r="r" b="b"/>
              <a:pathLst>
                <a:path w="6036309" h="629919">
                  <a:moveTo>
                    <a:pt x="6036039" y="0"/>
                  </a:moveTo>
                  <a:lnTo>
                    <a:pt x="0" y="0"/>
                  </a:lnTo>
                  <a:lnTo>
                    <a:pt x="0" y="629417"/>
                  </a:lnTo>
                  <a:lnTo>
                    <a:pt x="6036039" y="629417"/>
                  </a:lnTo>
                  <a:lnTo>
                    <a:pt x="60360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BC8879BD-0915-289F-94A8-DA34086DA5F7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8017" y="1326214"/>
              <a:ext cx="642132" cy="629417"/>
            </a:xfrm>
            <a:prstGeom prst="rect">
              <a:avLst/>
            </a:prstGeom>
          </p:spPr>
        </p:pic>
      </p:grpSp>
      <p:sp>
        <p:nvSpPr>
          <p:cNvPr id="13" name="object 7">
            <a:extLst>
              <a:ext uri="{FF2B5EF4-FFF2-40B4-BE49-F238E27FC236}">
                <a16:creationId xmlns:a16="http://schemas.microsoft.com/office/drawing/2014/main" id="{5043CA71-FB77-12EE-6104-E1342A8FC1DF}"/>
              </a:ext>
            </a:extLst>
          </p:cNvPr>
          <p:cNvSpPr txBox="1"/>
          <p:nvPr/>
        </p:nvSpPr>
        <p:spPr>
          <a:xfrm>
            <a:off x="1003148" y="1054729"/>
            <a:ext cx="9063801" cy="52494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140"/>
              </a:spcBef>
              <a:tabLst>
                <a:tab pos="2444115" algn="l"/>
              </a:tabLst>
            </a:pPr>
            <a:r>
              <a:rPr lang="en-GB" sz="2500" b="1" spc="80" dirty="0">
                <a:solidFill>
                  <a:srgbClr val="008000"/>
                </a:solidFill>
                <a:latin typeface="Calibri"/>
                <a:cs typeface="Calibri"/>
              </a:rPr>
              <a:t>What is Markov about MDPs?</a:t>
            </a:r>
          </a:p>
          <a:p>
            <a:pPr marL="743585">
              <a:lnSpc>
                <a:spcPct val="100000"/>
              </a:lnSpc>
              <a:spcBef>
                <a:spcPts val="140"/>
              </a:spcBef>
              <a:tabLst>
                <a:tab pos="2444115" algn="l"/>
              </a:tabLst>
            </a:pPr>
            <a:endParaRPr sz="20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02600"/>
              </a:lnSpc>
              <a:spcBef>
                <a:spcPts val="55"/>
              </a:spcBef>
              <a:buFont typeface="Wingdings" pitchFamily="2" charset="2"/>
              <a:buChar char="§"/>
            </a:pPr>
            <a:r>
              <a:rPr lang="en-GB" sz="2400" i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“Markov” </a:t>
            </a:r>
            <a:r>
              <a:rPr lang="en-GB"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generally means that given the present state, the future and the past are independent</a:t>
            </a: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Wingdings" pitchFamily="2" charset="2"/>
              <a:buChar char="§"/>
            </a:pP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sz="2400" i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decision processes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i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“Markov” </a:t>
            </a:r>
            <a:r>
              <a:rPr lang="en-GB"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action outcomes depend only on the current state</a:t>
            </a:r>
          </a:p>
          <a:p>
            <a:pPr marL="355600" marR="95885" indent="-342900">
              <a:lnSpc>
                <a:spcPct val="113199"/>
              </a:lnSpc>
              <a:spcBef>
                <a:spcPts val="160"/>
              </a:spcBef>
              <a:buFont typeface="Wingdings" pitchFamily="2" charset="2"/>
              <a:buChar char="§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95885" indent="-342900">
              <a:lnSpc>
                <a:spcPct val="113199"/>
              </a:lnSpc>
              <a:spcBef>
                <a:spcPts val="160"/>
              </a:spcBef>
              <a:buFont typeface="Wingdings" pitchFamily="2" charset="2"/>
              <a:buChar char="§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95885" indent="-342900">
              <a:lnSpc>
                <a:spcPct val="113199"/>
              </a:lnSpc>
              <a:spcBef>
                <a:spcPts val="160"/>
              </a:spcBef>
              <a:buFont typeface="Wingdings" pitchFamily="2" charset="2"/>
              <a:buChar char="§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just like search, where the successor function could only depend on the current state (not the history)</a:t>
            </a:r>
          </a:p>
          <a:p>
            <a:pPr marL="1212850" marR="5080" lvl="2" indent="-285750">
              <a:lnSpc>
                <a:spcPct val="125299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GB"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</a:t>
            </a:r>
            <a:r>
              <a:rPr lang="en-GB"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GB"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</a:t>
            </a:r>
            <a:r>
              <a:rPr lang="en-GB"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</a:t>
            </a:r>
            <a:r>
              <a:rPr lang="en-GB"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GB"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 </a:t>
            </a:r>
          </a:p>
          <a:p>
            <a:pPr marL="1212850" marR="5080" lvl="2" indent="-285750">
              <a:lnSpc>
                <a:spcPct val="125299"/>
              </a:lnSpc>
              <a:spcBef>
                <a:spcPts val="100"/>
              </a:spcBef>
              <a:buFont typeface="Wingdings" pitchFamily="2" charset="2"/>
              <a:buChar char="Ø"/>
            </a:pPr>
            <a:r>
              <a:rPr lang="en-GB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</a:t>
            </a:r>
            <a:r>
              <a:rPr lang="en-GB" sz="1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GB" sz="1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GB" sz="1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known,</a:t>
            </a:r>
            <a:r>
              <a:rPr lang="en-GB"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en-GB"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en-GB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en-GB" sz="1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thrown</a:t>
            </a:r>
            <a:r>
              <a:rPr lang="en-GB" sz="1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away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12850" lvl="2" indent="-285750">
              <a:spcBef>
                <a:spcPts val="335"/>
              </a:spcBef>
              <a:buFont typeface="Wingdings" pitchFamily="2" charset="2"/>
              <a:buChar char="Ø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GB" sz="1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GB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GB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sufficient</a:t>
            </a:r>
            <a:r>
              <a:rPr lang="en-GB" sz="1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</a:t>
            </a:r>
            <a:r>
              <a:rPr lang="en-GB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GB"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GB" sz="1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95885" indent="-342900">
              <a:lnSpc>
                <a:spcPct val="113199"/>
              </a:lnSpc>
              <a:spcBef>
                <a:spcPts val="160"/>
              </a:spcBef>
              <a:buFont typeface="Wingdings" pitchFamily="2" charset="2"/>
              <a:buChar char="§"/>
            </a:pPr>
            <a:endParaRPr lang="en-GB" sz="2400" spc="-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9" descr="TP_tmp.png">
            <a:extLst>
              <a:ext uri="{FF2B5EF4-FFF2-40B4-BE49-F238E27FC236}">
                <a16:creationId xmlns:a16="http://schemas.microsoft.com/office/drawing/2014/main" id="{2FD55E03-BD23-1E1D-0736-B40752A98E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25051" y="3332393"/>
            <a:ext cx="5873536" cy="29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TP_tmp.png">
            <a:extLst>
              <a:ext uri="{FF2B5EF4-FFF2-40B4-BE49-F238E27FC236}">
                <a16:creationId xmlns:a16="http://schemas.microsoft.com/office/drawing/2014/main" id="{AFEA653E-3230-C942-D32B-FF082C7995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47872" y="3694194"/>
            <a:ext cx="259780" cy="107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0" descr="TP_tmp.png">
            <a:extLst>
              <a:ext uri="{FF2B5EF4-FFF2-40B4-BE49-F238E27FC236}">
                <a16:creationId xmlns:a16="http://schemas.microsoft.com/office/drawing/2014/main" id="{5A45346C-6BE1-61F7-F113-597D98C9924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22818" y="3851447"/>
            <a:ext cx="3656667" cy="245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\\.host\Shared Folders\Shared with PC\images\Markov.jpg">
            <a:extLst>
              <a:ext uri="{FF2B5EF4-FFF2-40B4-BE49-F238E27FC236}">
                <a16:creationId xmlns:a16="http://schemas.microsoft.com/office/drawing/2014/main" id="{709D15A6-E767-736E-4527-DDB902653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377758" y="1329713"/>
            <a:ext cx="1724338" cy="257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AE0845-1C94-33BE-4253-8EE0D2A037B0}"/>
              </a:ext>
            </a:extLst>
          </p:cNvPr>
          <p:cNvSpPr txBox="1"/>
          <p:nvPr/>
        </p:nvSpPr>
        <p:spPr>
          <a:xfrm>
            <a:off x="10417327" y="4096871"/>
            <a:ext cx="15430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eaLnBrk="1" hangingPunct="1"/>
            <a:r>
              <a:rPr lang="en-US" sz="1350" i="0" dirty="0" err="1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Andrey</a:t>
            </a:r>
            <a:r>
              <a:rPr lang="en-US" sz="1350" i="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 Markov (1856-1922)</a:t>
            </a:r>
          </a:p>
          <a:p>
            <a:pPr algn="ctr" defTabSz="685800" eaLnBrk="1" hangingPunct="1"/>
            <a:endParaRPr lang="en-US" sz="1350" i="0" dirty="0">
              <a:solidFill>
                <a:srgbClr val="000000"/>
              </a:solidFill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12916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22262</TotalTime>
  <Words>3479</Words>
  <Application>Microsoft Macintosh PowerPoint</Application>
  <PresentationFormat>Widescreen</PresentationFormat>
  <Paragraphs>674</Paragraphs>
  <Slides>66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Meiryo</vt:lpstr>
      <vt:lpstr>PMingLiU</vt:lpstr>
      <vt:lpstr>Arial</vt:lpstr>
      <vt:lpstr>Calibri</vt:lpstr>
      <vt:lpstr>Cambria</vt:lpstr>
      <vt:lpstr>Cambria Math</vt:lpstr>
      <vt:lpstr>Comic Sans MS</vt:lpstr>
      <vt:lpstr>Helvetica</vt:lpstr>
      <vt:lpstr>Menlo</vt:lpstr>
      <vt:lpstr>Merriweather Sans</vt:lpstr>
      <vt:lpstr>Roboto</vt:lpstr>
      <vt:lpstr>Tahoma</vt:lpstr>
      <vt:lpstr>Times New Roman</vt:lpstr>
      <vt:lpstr>Trebuchet MS</vt:lpstr>
      <vt:lpstr>Wingdings</vt:lpstr>
      <vt:lpstr>ZapfDingbats</vt:lpstr>
      <vt:lpstr>Office Theme</vt:lpstr>
      <vt:lpstr>PowerPoint Presentation</vt:lpstr>
      <vt:lpstr>Deterministic Search</vt:lpstr>
      <vt:lpstr>Non-Deterministic Search</vt:lpstr>
      <vt:lpstr>Example: Grid World</vt:lpstr>
      <vt:lpstr>Grid World Actions</vt:lpstr>
      <vt:lpstr>Applications</vt:lpstr>
      <vt:lpstr>RoadMap</vt:lpstr>
      <vt:lpstr>Markov Processes </vt:lpstr>
      <vt:lpstr>Markov Processes </vt:lpstr>
      <vt:lpstr>State Transition Matrix </vt:lpstr>
      <vt:lpstr>Markov Process</vt:lpstr>
      <vt:lpstr>Example</vt:lpstr>
      <vt:lpstr>Markov Reward Process</vt:lpstr>
      <vt:lpstr>Example</vt:lpstr>
      <vt:lpstr>MDP for dice game</vt:lpstr>
      <vt:lpstr>Markov decision process</vt:lpstr>
      <vt:lpstr>Search problems</vt:lpstr>
      <vt:lpstr>Transitions</vt:lpstr>
      <vt:lpstr>Probabilities sum to one</vt:lpstr>
      <vt:lpstr>Transportation example</vt:lpstr>
      <vt:lpstr>Solution or optimal path?</vt:lpstr>
      <vt:lpstr>Optimal Policies</vt:lpstr>
      <vt:lpstr>MDP Search Trees</vt:lpstr>
      <vt:lpstr>Utilities of Sequences</vt:lpstr>
      <vt:lpstr>Evaluating a policy</vt:lpstr>
      <vt:lpstr>Discount</vt:lpstr>
      <vt:lpstr>Discount</vt:lpstr>
      <vt:lpstr>Policy evaluation</vt:lpstr>
      <vt:lpstr>Policy evaluation</vt:lpstr>
      <vt:lpstr>Dice game</vt:lpstr>
      <vt:lpstr>Policy evaluation</vt:lpstr>
      <vt:lpstr>Policy evaluation computation</vt:lpstr>
      <vt:lpstr>Policy evaluation implementation</vt:lpstr>
      <vt:lpstr>Complexity</vt:lpstr>
      <vt:lpstr>Optimal Quantities</vt:lpstr>
      <vt:lpstr>Optimal Quantities</vt:lpstr>
      <vt:lpstr>Optimal value and Q-value </vt:lpstr>
      <vt:lpstr>Optimal policy </vt:lpstr>
      <vt:lpstr>Grid World: optimal V Values</vt:lpstr>
      <vt:lpstr>Grid World: optimal Q Values</vt:lpstr>
      <vt:lpstr>Value iteration </vt:lpstr>
      <vt:lpstr>Value iteration 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Problems with Value Iteration</vt:lpstr>
      <vt:lpstr>Policy Iteration</vt:lpstr>
      <vt:lpstr>Example: Policy Evaluation</vt:lpstr>
      <vt:lpstr>Example: Policy Evaluation</vt:lpstr>
      <vt:lpstr>Policy Iteration</vt:lpstr>
      <vt:lpstr>Fixed Policies</vt:lpstr>
      <vt:lpstr>Policy Evaluation</vt:lpstr>
      <vt:lpstr>Comparison</vt:lpstr>
      <vt:lpstr>Summary: MDP Algorithms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 of Business Intelligence</dc:title>
  <dc:creator>Ahmad Awad</dc:creator>
  <cp:lastModifiedBy>Tiwari Prayag</cp:lastModifiedBy>
  <cp:revision>254</cp:revision>
  <dcterms:created xsi:type="dcterms:W3CDTF">2020-03-23T13:37:06Z</dcterms:created>
  <dcterms:modified xsi:type="dcterms:W3CDTF">2023-12-05T09:26:30Z</dcterms:modified>
</cp:coreProperties>
</file>